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77" r:id="rId3"/>
    <p:sldId id="286" r:id="rId4"/>
    <p:sldId id="278" r:id="rId5"/>
    <p:sldId id="279" r:id="rId6"/>
    <p:sldId id="280" r:id="rId7"/>
    <p:sldId id="287" r:id="rId8"/>
    <p:sldId id="260" r:id="rId9"/>
    <p:sldId id="261" r:id="rId10"/>
    <p:sldId id="281" r:id="rId11"/>
    <p:sldId id="288" r:id="rId12"/>
    <p:sldId id="273" r:id="rId13"/>
    <p:sldId id="262" r:id="rId14"/>
    <p:sldId id="264" r:id="rId15"/>
    <p:sldId id="282" r:id="rId16"/>
    <p:sldId id="283" r:id="rId17"/>
    <p:sldId id="284" r:id="rId18"/>
    <p:sldId id="265" r:id="rId19"/>
    <p:sldId id="285" r:id="rId20"/>
  </p:sldIdLst>
  <p:sldSz cx="9144000" cy="6858000" type="screen4x3"/>
  <p:notesSz cx="6858000" cy="9296400"/>
  <p:defaultTextStyle>
    <a:defPPr>
      <a:defRPr lang="en-US"/>
    </a:defPPr>
    <a:lvl1pPr algn="l" rtl="0" fontAlgn="base">
      <a:spcBef>
        <a:spcPct val="0"/>
      </a:spcBef>
      <a:spcAft>
        <a:spcPct val="0"/>
      </a:spcAft>
      <a:defRPr sz="3600" kern="1200">
        <a:solidFill>
          <a:schemeClr val="tx1"/>
        </a:solidFill>
        <a:latin typeface="Comic Sans MS" pitchFamily="66" charset="0"/>
        <a:ea typeface="+mn-ea"/>
        <a:cs typeface="+mn-cs"/>
      </a:defRPr>
    </a:lvl1pPr>
    <a:lvl2pPr marL="457200" algn="l" rtl="0" fontAlgn="base">
      <a:spcBef>
        <a:spcPct val="0"/>
      </a:spcBef>
      <a:spcAft>
        <a:spcPct val="0"/>
      </a:spcAft>
      <a:defRPr sz="3600" kern="1200">
        <a:solidFill>
          <a:schemeClr val="tx1"/>
        </a:solidFill>
        <a:latin typeface="Comic Sans MS" pitchFamily="66" charset="0"/>
        <a:ea typeface="+mn-ea"/>
        <a:cs typeface="+mn-cs"/>
      </a:defRPr>
    </a:lvl2pPr>
    <a:lvl3pPr marL="914400" algn="l" rtl="0" fontAlgn="base">
      <a:spcBef>
        <a:spcPct val="0"/>
      </a:spcBef>
      <a:spcAft>
        <a:spcPct val="0"/>
      </a:spcAft>
      <a:defRPr sz="3600" kern="1200">
        <a:solidFill>
          <a:schemeClr val="tx1"/>
        </a:solidFill>
        <a:latin typeface="Comic Sans MS" pitchFamily="66" charset="0"/>
        <a:ea typeface="+mn-ea"/>
        <a:cs typeface="+mn-cs"/>
      </a:defRPr>
    </a:lvl3pPr>
    <a:lvl4pPr marL="1371600" algn="l" rtl="0" fontAlgn="base">
      <a:spcBef>
        <a:spcPct val="0"/>
      </a:spcBef>
      <a:spcAft>
        <a:spcPct val="0"/>
      </a:spcAft>
      <a:defRPr sz="3600" kern="1200">
        <a:solidFill>
          <a:schemeClr val="tx1"/>
        </a:solidFill>
        <a:latin typeface="Comic Sans MS" pitchFamily="66" charset="0"/>
        <a:ea typeface="+mn-ea"/>
        <a:cs typeface="+mn-cs"/>
      </a:defRPr>
    </a:lvl4pPr>
    <a:lvl5pPr marL="1828800" algn="l" rtl="0" fontAlgn="base">
      <a:spcBef>
        <a:spcPct val="0"/>
      </a:spcBef>
      <a:spcAft>
        <a:spcPct val="0"/>
      </a:spcAft>
      <a:defRPr sz="3600" kern="1200">
        <a:solidFill>
          <a:schemeClr val="tx1"/>
        </a:solidFill>
        <a:latin typeface="Comic Sans MS" pitchFamily="66" charset="0"/>
        <a:ea typeface="+mn-ea"/>
        <a:cs typeface="+mn-cs"/>
      </a:defRPr>
    </a:lvl5pPr>
    <a:lvl6pPr marL="2286000" algn="l" defTabSz="914400" rtl="0" eaLnBrk="1" latinLnBrk="0" hangingPunct="1">
      <a:defRPr sz="3600" kern="1200">
        <a:solidFill>
          <a:schemeClr val="tx1"/>
        </a:solidFill>
        <a:latin typeface="Comic Sans MS" pitchFamily="66" charset="0"/>
        <a:ea typeface="+mn-ea"/>
        <a:cs typeface="+mn-cs"/>
      </a:defRPr>
    </a:lvl6pPr>
    <a:lvl7pPr marL="2743200" algn="l" defTabSz="914400" rtl="0" eaLnBrk="1" latinLnBrk="0" hangingPunct="1">
      <a:defRPr sz="3600" kern="1200">
        <a:solidFill>
          <a:schemeClr val="tx1"/>
        </a:solidFill>
        <a:latin typeface="Comic Sans MS" pitchFamily="66" charset="0"/>
        <a:ea typeface="+mn-ea"/>
        <a:cs typeface="+mn-cs"/>
      </a:defRPr>
    </a:lvl7pPr>
    <a:lvl8pPr marL="3200400" algn="l" defTabSz="914400" rtl="0" eaLnBrk="1" latinLnBrk="0" hangingPunct="1">
      <a:defRPr sz="3600" kern="1200">
        <a:solidFill>
          <a:schemeClr val="tx1"/>
        </a:solidFill>
        <a:latin typeface="Comic Sans MS" pitchFamily="66" charset="0"/>
        <a:ea typeface="+mn-ea"/>
        <a:cs typeface="+mn-cs"/>
      </a:defRPr>
    </a:lvl8pPr>
    <a:lvl9pPr marL="3657600" algn="l" defTabSz="914400" rtl="0" eaLnBrk="1" latinLnBrk="0" hangingPunct="1">
      <a:defRPr sz="36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411"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412"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413"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3740845-F65F-4B22-901A-BF690E6A7AF2}" type="slidenum">
              <a:rPr lang="en-US"/>
              <a:pPr>
                <a:defRPr/>
              </a:pPr>
              <a:t>‹#›</a:t>
            </a:fld>
            <a:endParaRPr lang="en-US"/>
          </a:p>
        </p:txBody>
      </p:sp>
    </p:spTree>
    <p:extLst>
      <p:ext uri="{BB962C8B-B14F-4D97-AF65-F5344CB8AC3E}">
        <p14:creationId xmlns:p14="http://schemas.microsoft.com/office/powerpoint/2010/main" val="27774803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25C372-0154-410E-A159-F5A35406F996}" type="slidenum">
              <a:rPr lang="en-US"/>
              <a:pPr>
                <a:defRPr/>
              </a:pPr>
              <a:t>‹#›</a:t>
            </a:fld>
            <a:endParaRPr lang="en-US"/>
          </a:p>
        </p:txBody>
      </p:sp>
    </p:spTree>
    <p:extLst>
      <p:ext uri="{BB962C8B-B14F-4D97-AF65-F5344CB8AC3E}">
        <p14:creationId xmlns:p14="http://schemas.microsoft.com/office/powerpoint/2010/main" val="1932295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808BA-131F-4F6D-8EF6-F1CF1659CC08}" type="slidenum">
              <a:rPr lang="en-US"/>
              <a:pPr>
                <a:defRPr/>
              </a:pPr>
              <a:t>‹#›</a:t>
            </a:fld>
            <a:endParaRPr lang="en-US"/>
          </a:p>
        </p:txBody>
      </p:sp>
    </p:spTree>
    <p:extLst>
      <p:ext uri="{BB962C8B-B14F-4D97-AF65-F5344CB8AC3E}">
        <p14:creationId xmlns:p14="http://schemas.microsoft.com/office/powerpoint/2010/main" val="2544645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8AFBE0-B484-49EB-B249-D169BCE947EE}" type="slidenum">
              <a:rPr lang="en-US"/>
              <a:pPr>
                <a:defRPr/>
              </a:pPr>
              <a:t>‹#›</a:t>
            </a:fld>
            <a:endParaRPr lang="en-US"/>
          </a:p>
        </p:txBody>
      </p:sp>
    </p:spTree>
    <p:extLst>
      <p:ext uri="{BB962C8B-B14F-4D97-AF65-F5344CB8AC3E}">
        <p14:creationId xmlns:p14="http://schemas.microsoft.com/office/powerpoint/2010/main" val="122463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2234FA-7BFA-4001-87AC-0338120766C2}" type="slidenum">
              <a:rPr lang="en-US"/>
              <a:pPr>
                <a:defRPr/>
              </a:pPr>
              <a:t>‹#›</a:t>
            </a:fld>
            <a:endParaRPr lang="en-US"/>
          </a:p>
        </p:txBody>
      </p:sp>
    </p:spTree>
    <p:extLst>
      <p:ext uri="{BB962C8B-B14F-4D97-AF65-F5344CB8AC3E}">
        <p14:creationId xmlns:p14="http://schemas.microsoft.com/office/powerpoint/2010/main" val="217135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03195A-8A6E-4576-98BC-4093C2B4444E}" type="slidenum">
              <a:rPr lang="en-US"/>
              <a:pPr>
                <a:defRPr/>
              </a:pPr>
              <a:t>‹#›</a:t>
            </a:fld>
            <a:endParaRPr lang="en-US"/>
          </a:p>
        </p:txBody>
      </p:sp>
    </p:spTree>
    <p:extLst>
      <p:ext uri="{BB962C8B-B14F-4D97-AF65-F5344CB8AC3E}">
        <p14:creationId xmlns:p14="http://schemas.microsoft.com/office/powerpoint/2010/main" val="140169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10EB44-ED7F-4507-AC13-B3EB63B83EE0}" type="slidenum">
              <a:rPr lang="en-US"/>
              <a:pPr>
                <a:defRPr/>
              </a:pPr>
              <a:t>‹#›</a:t>
            </a:fld>
            <a:endParaRPr lang="en-US"/>
          </a:p>
        </p:txBody>
      </p:sp>
    </p:spTree>
    <p:extLst>
      <p:ext uri="{BB962C8B-B14F-4D97-AF65-F5344CB8AC3E}">
        <p14:creationId xmlns:p14="http://schemas.microsoft.com/office/powerpoint/2010/main" val="2038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AA23510-5B90-476D-A21D-F179134BB6EF}" type="slidenum">
              <a:rPr lang="en-US"/>
              <a:pPr>
                <a:defRPr/>
              </a:pPr>
              <a:t>‹#›</a:t>
            </a:fld>
            <a:endParaRPr lang="en-US"/>
          </a:p>
        </p:txBody>
      </p:sp>
    </p:spTree>
    <p:extLst>
      <p:ext uri="{BB962C8B-B14F-4D97-AF65-F5344CB8AC3E}">
        <p14:creationId xmlns:p14="http://schemas.microsoft.com/office/powerpoint/2010/main" val="268703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9EED70A-38CF-4372-B23D-B631B05C8439}" type="slidenum">
              <a:rPr lang="en-US"/>
              <a:pPr>
                <a:defRPr/>
              </a:pPr>
              <a:t>‹#›</a:t>
            </a:fld>
            <a:endParaRPr lang="en-US"/>
          </a:p>
        </p:txBody>
      </p:sp>
    </p:spTree>
    <p:extLst>
      <p:ext uri="{BB962C8B-B14F-4D97-AF65-F5344CB8AC3E}">
        <p14:creationId xmlns:p14="http://schemas.microsoft.com/office/powerpoint/2010/main" val="1934572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04CD47-10C5-4D5E-B8B0-688C101121FF}" type="slidenum">
              <a:rPr lang="en-US"/>
              <a:pPr>
                <a:defRPr/>
              </a:pPr>
              <a:t>‹#›</a:t>
            </a:fld>
            <a:endParaRPr lang="en-US"/>
          </a:p>
        </p:txBody>
      </p:sp>
    </p:spTree>
    <p:extLst>
      <p:ext uri="{BB962C8B-B14F-4D97-AF65-F5344CB8AC3E}">
        <p14:creationId xmlns:p14="http://schemas.microsoft.com/office/powerpoint/2010/main" val="2155989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53BB97-E0D7-4F53-9622-3D7D0FBA6F63}" type="slidenum">
              <a:rPr lang="en-US"/>
              <a:pPr>
                <a:defRPr/>
              </a:pPr>
              <a:t>‹#›</a:t>
            </a:fld>
            <a:endParaRPr lang="en-US"/>
          </a:p>
        </p:txBody>
      </p:sp>
    </p:spTree>
    <p:extLst>
      <p:ext uri="{BB962C8B-B14F-4D97-AF65-F5344CB8AC3E}">
        <p14:creationId xmlns:p14="http://schemas.microsoft.com/office/powerpoint/2010/main" val="3792854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0E45BC-04E4-4D13-9344-26F5DC62436B}" type="slidenum">
              <a:rPr lang="en-US"/>
              <a:pPr>
                <a:defRPr/>
              </a:pPr>
              <a:t>‹#›</a:t>
            </a:fld>
            <a:endParaRPr lang="en-US"/>
          </a:p>
        </p:txBody>
      </p:sp>
    </p:spTree>
    <p:extLst>
      <p:ext uri="{BB962C8B-B14F-4D97-AF65-F5344CB8AC3E}">
        <p14:creationId xmlns:p14="http://schemas.microsoft.com/office/powerpoint/2010/main" val="2866451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B306C97-D007-40A6-9D49-9187F1BB5FB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en.wikipedia.org/wiki/Image:Christian_cross.svg"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pload.wikimedia.org/wikipedia/commons/2/23/CrusaderAtrocitiesBibliothequeNationaleDeFrance.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en.wikipedia.org/wiki/Image:Near_East_1135.sv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n.wikipedia.org/wiki/Image:SiegeofAntioch.jpe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Christianity">
            <a:hlinkClick r:id="rId2" tooltip="Christianity"/>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6754"/>
            <a:ext cx="3810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medieval picture of Jerusal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286000"/>
            <a:ext cx="5314950" cy="429895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8" descr="crusad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87234"/>
            <a:ext cx="2759756" cy="3655979"/>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2"/>
          <p:cNvSpPr>
            <a:spLocks noGrp="1" noChangeArrowheads="1"/>
          </p:cNvSpPr>
          <p:nvPr>
            <p:ph type="ctrTitle"/>
          </p:nvPr>
        </p:nvSpPr>
        <p:spPr>
          <a:xfrm>
            <a:off x="168184" y="545198"/>
            <a:ext cx="8458200" cy="1470025"/>
          </a:xfrm>
        </p:spPr>
        <p:txBody>
          <a:bodyPr/>
          <a:lstStyle/>
          <a:p>
            <a:pPr eaLnBrk="1" hangingPunct="1">
              <a:defRPr/>
            </a:pPr>
            <a:r>
              <a:rPr lang="en-US" sz="9000" b="1" dirty="0" smtClean="0">
                <a:effectLst>
                  <a:outerShdw blurRad="38100" dist="38100" dir="2700000" algn="tl">
                    <a:srgbClr val="000000"/>
                  </a:outerShdw>
                </a:effectLst>
                <a:latin typeface="Cooper Black" pitchFamily="18" charset="0"/>
              </a:rPr>
              <a:t>The Crusades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28600"/>
            <a:ext cx="9144000" cy="990600"/>
          </a:xfrm>
        </p:spPr>
        <p:txBody>
          <a:bodyPr/>
          <a:lstStyle/>
          <a:p>
            <a:pPr eaLnBrk="1" hangingPunct="1">
              <a:defRPr/>
            </a:pPr>
            <a:r>
              <a:rPr lang="en-US" sz="6000" smtClean="0">
                <a:effectLst>
                  <a:outerShdw blurRad="38100" dist="38100" dir="2700000" algn="tl">
                    <a:srgbClr val="000000"/>
                  </a:outerShdw>
                </a:effectLst>
                <a:latin typeface="Cooper Black" pitchFamily="18" charset="0"/>
              </a:rPr>
              <a:t/>
            </a:r>
            <a:br>
              <a:rPr lang="en-US" sz="6000" smtClean="0">
                <a:effectLst>
                  <a:outerShdw blurRad="38100" dist="38100" dir="2700000" algn="tl">
                    <a:srgbClr val="000000"/>
                  </a:outerShdw>
                </a:effectLst>
                <a:latin typeface="Cooper Black" pitchFamily="18" charset="0"/>
              </a:rPr>
            </a:br>
            <a:r>
              <a:rPr lang="en-US" sz="6000" smtClean="0">
                <a:effectLst>
                  <a:outerShdw blurRad="38100" dist="38100" dir="2700000" algn="tl">
                    <a:srgbClr val="000000"/>
                  </a:outerShdw>
                </a:effectLst>
                <a:latin typeface="Cooper Black" pitchFamily="18" charset="0"/>
              </a:rPr>
              <a:t>The First Crusade</a:t>
            </a:r>
            <a:r>
              <a:rPr lang="en-US" sz="4000" b="1" smtClean="0"/>
              <a:t/>
            </a:r>
            <a:br>
              <a:rPr lang="en-US" sz="4000" b="1" smtClean="0"/>
            </a:br>
            <a:endParaRPr lang="en-US" sz="4000" b="1" smtClean="0"/>
          </a:p>
        </p:txBody>
      </p:sp>
      <p:sp>
        <p:nvSpPr>
          <p:cNvPr id="7174" name="Rectangle 6"/>
          <p:cNvSpPr>
            <a:spLocks noGrp="1" noChangeArrowheads="1"/>
          </p:cNvSpPr>
          <p:nvPr>
            <p:ph type="body" idx="1"/>
          </p:nvPr>
        </p:nvSpPr>
        <p:spPr>
          <a:xfrm>
            <a:off x="228600" y="1600200"/>
            <a:ext cx="8686800" cy="4678363"/>
          </a:xfrm>
        </p:spPr>
        <p:txBody>
          <a:bodyPr/>
          <a:lstStyle/>
          <a:p>
            <a:pPr eaLnBrk="1" hangingPunct="1">
              <a:spcBef>
                <a:spcPct val="50000"/>
              </a:spcBef>
              <a:defRPr/>
            </a:pPr>
            <a:r>
              <a:rPr lang="en-US" sz="4000" b="1" dirty="0" smtClean="0">
                <a:effectLst>
                  <a:outerShdw blurRad="38100" dist="38100" dir="2700000" algn="tl">
                    <a:srgbClr val="000000"/>
                  </a:outerShdw>
                </a:effectLst>
                <a:latin typeface="Constantia" pitchFamily="18" charset="0"/>
              </a:rPr>
              <a:t>Crusader armies captured Jerusalem in 1099 and </a:t>
            </a:r>
            <a:r>
              <a:rPr lang="en-US" sz="4000" b="1" dirty="0" smtClean="0">
                <a:solidFill>
                  <a:srgbClr val="FF0000"/>
                </a:solidFill>
                <a:effectLst>
                  <a:outerShdw blurRad="38100" dist="38100" dir="2700000" algn="tl">
                    <a:srgbClr val="000000"/>
                  </a:outerShdw>
                </a:effectLst>
                <a:latin typeface="Constantia" pitchFamily="18" charset="0"/>
              </a:rPr>
              <a:t>massacred</a:t>
            </a:r>
            <a:r>
              <a:rPr lang="en-US" sz="4000" b="1" dirty="0" smtClean="0">
                <a:effectLst>
                  <a:outerShdw blurRad="38100" dist="38100" dir="2700000" algn="tl">
                    <a:srgbClr val="000000"/>
                  </a:outerShdw>
                </a:effectLst>
                <a:latin typeface="Constantia" pitchFamily="18" charset="0"/>
              </a:rPr>
              <a:t> Muslim &amp; Jewish residents</a:t>
            </a:r>
          </a:p>
          <a:p>
            <a:pPr eaLnBrk="1" hangingPunct="1">
              <a:defRPr/>
            </a:pPr>
            <a:endParaRPr lang="en-US" sz="4000" dirty="0" smtClean="0">
              <a:effectLst>
                <a:outerShdw blurRad="38100" dist="38100" dir="2700000" algn="tl">
                  <a:srgbClr val="000000"/>
                </a:outerShdw>
              </a:effectLst>
              <a:latin typeface="Constantia" pitchFamily="18" charset="0"/>
            </a:endParaRPr>
          </a:p>
        </p:txBody>
      </p:sp>
      <p:pic>
        <p:nvPicPr>
          <p:cNvPr id="11268" name="Picture 7" descr="Image:CrusaderAtrocitiesBibliothequeNationaleDeFranc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86200"/>
            <a:ext cx="8458200" cy="266700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76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animEffect transition="in" filter="blinds(horizontal)">
                                      <p:cBhvr>
                                        <p:cTn id="7" dur="500"/>
                                        <p:tgtEl>
                                          <p:spTgt spid="7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76200"/>
            <a:ext cx="8229600" cy="1143000"/>
          </a:xfrm>
        </p:spPr>
        <p:txBody>
          <a:bodyPr/>
          <a:lstStyle/>
          <a:p>
            <a:pPr eaLnBrk="1" hangingPunct="1">
              <a:defRPr/>
            </a:pPr>
            <a:r>
              <a:rPr lang="en-US" sz="6000" dirty="0" smtClean="0">
                <a:effectLst>
                  <a:outerShdw blurRad="38100" dist="38100" dir="2700000" algn="tl">
                    <a:srgbClr val="000000"/>
                  </a:outerShdw>
                </a:effectLst>
                <a:latin typeface="Cooper Black" pitchFamily="18" charset="0"/>
              </a:rPr>
              <a:t>The First Crusade</a:t>
            </a:r>
            <a:endParaRPr lang="en-US" sz="6000" dirty="0" smtClean="0">
              <a:effectLst>
                <a:outerShdw blurRad="38100" dist="38100" dir="2700000" algn="tl">
                  <a:srgbClr val="000000"/>
                </a:outerShdw>
              </a:effectLst>
              <a:latin typeface="Cooper Black" pitchFamily="18" charset="0"/>
            </a:endParaRPr>
          </a:p>
        </p:txBody>
      </p:sp>
      <p:sp>
        <p:nvSpPr>
          <p:cNvPr id="28675" name="Rectangle 3"/>
          <p:cNvSpPr>
            <a:spLocks noGrp="1" noChangeArrowheads="1"/>
          </p:cNvSpPr>
          <p:nvPr>
            <p:ph type="body" idx="1"/>
          </p:nvPr>
        </p:nvSpPr>
        <p:spPr>
          <a:xfrm>
            <a:off x="76200" y="914400"/>
            <a:ext cx="8686800" cy="5082382"/>
          </a:xfrm>
        </p:spPr>
        <p:txBody>
          <a:bodyPr/>
          <a:lstStyle/>
          <a:p>
            <a:pPr eaLnBrk="1" hangingPunct="1">
              <a:defRPr/>
            </a:pPr>
            <a:r>
              <a:rPr lang="en-US" sz="2800" b="1" dirty="0" smtClean="0">
                <a:effectLst>
                  <a:outerShdw blurRad="38100" dist="38100" dir="2700000" algn="tl">
                    <a:srgbClr val="000000"/>
                  </a:outerShdw>
                </a:effectLst>
                <a:latin typeface="Segoe Print" panose="02000600000000000000" pitchFamily="2" charset="0"/>
              </a:rPr>
              <a:t>“It was impossible to look upon the vast numbers of the slain without horror; everywhere lay fragments of human bodies, and the very ground was covered with the blood of the slain.  It was not alone the spectacle of headless bodies and mutilated limbs strewn in all directions that roused horror in all who looked upon them.  Still more dreadful was it to gaze upon the victors themselves, dripping with blood from head to foot, an ominous sight which brough</a:t>
            </a:r>
            <a:r>
              <a:rPr lang="en-US" sz="2800" b="1" dirty="0" smtClean="0">
                <a:effectLst>
                  <a:outerShdw blurRad="38100" dist="38100" dir="2700000" algn="tl">
                    <a:srgbClr val="000000"/>
                  </a:outerShdw>
                </a:effectLst>
                <a:latin typeface="Segoe Print" panose="02000600000000000000" pitchFamily="2" charset="0"/>
              </a:rPr>
              <a:t>t terror to all who met them.”</a:t>
            </a:r>
            <a:endParaRPr lang="en-US" sz="2800" b="1" dirty="0" smtClean="0">
              <a:effectLst>
                <a:outerShdw blurRad="38100" dist="38100" dir="2700000" algn="tl">
                  <a:srgbClr val="000000"/>
                </a:outerShdw>
              </a:effectLst>
              <a:latin typeface="Segoe Print" panose="02000600000000000000" pitchFamily="2" charset="0"/>
            </a:endParaRPr>
          </a:p>
          <a:p>
            <a:pPr lvl="1" eaLnBrk="1" hangingPunct="1">
              <a:defRPr/>
            </a:pPr>
            <a:r>
              <a:rPr lang="en-US" sz="2400" b="1" dirty="0" smtClean="0">
                <a:effectLst>
                  <a:outerShdw blurRad="38100" dist="38100" dir="2700000" algn="tl">
                    <a:srgbClr val="000000"/>
                  </a:outerShdw>
                </a:effectLst>
                <a:latin typeface="Segoe Print" panose="02000600000000000000" pitchFamily="2" charset="0"/>
              </a:rPr>
              <a:t>– William of </a:t>
            </a:r>
            <a:r>
              <a:rPr lang="en-US" sz="2400" b="1" dirty="0" err="1" smtClean="0">
                <a:effectLst>
                  <a:outerShdw blurRad="38100" dist="38100" dir="2700000" algn="tl">
                    <a:srgbClr val="000000"/>
                  </a:outerShdw>
                </a:effectLst>
                <a:latin typeface="Segoe Print" panose="02000600000000000000" pitchFamily="2" charset="0"/>
              </a:rPr>
              <a:t>Tyre</a:t>
            </a:r>
            <a:r>
              <a:rPr lang="en-US" sz="2400" b="1" dirty="0" smtClean="0">
                <a:effectLst>
                  <a:outerShdw blurRad="38100" dist="38100" dir="2700000" algn="tl">
                    <a:srgbClr val="000000"/>
                  </a:outerShdw>
                </a:effectLst>
                <a:latin typeface="Segoe Print" panose="02000600000000000000" pitchFamily="2" charset="0"/>
              </a:rPr>
              <a:t>, Christian Bishop on eyewitness accounts</a:t>
            </a:r>
            <a:endParaRPr lang="en-US" sz="2400" b="1" dirty="0">
              <a:effectLst>
                <a:outerShdw blurRad="38100" dist="38100" dir="2700000" algn="tl">
                  <a:srgbClr val="000000"/>
                </a:outerShdw>
              </a:effectLst>
              <a:latin typeface="Segoe Print" panose="02000600000000000000" pitchFamily="2" charset="0"/>
            </a:endParaRPr>
          </a:p>
        </p:txBody>
      </p:sp>
    </p:spTree>
    <p:extLst>
      <p:ext uri="{BB962C8B-B14F-4D97-AF65-F5344CB8AC3E}">
        <p14:creationId xmlns:p14="http://schemas.microsoft.com/office/powerpoint/2010/main" val="1370811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1000" fill="hold"/>
                                        <p:tgtEl>
                                          <p:spTgt spid="286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86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 calcmode="lin" valueType="num">
                                      <p:cBhvr>
                                        <p:cTn id="14" dur="1000" fill="hold"/>
                                        <p:tgtEl>
                                          <p:spTgt spid="2867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86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228600" y="1600200"/>
            <a:ext cx="8915400" cy="4525963"/>
          </a:xfrm>
        </p:spPr>
        <p:txBody>
          <a:bodyPr/>
          <a:lstStyle/>
          <a:p>
            <a:pPr eaLnBrk="1" hangingPunct="1">
              <a:spcBef>
                <a:spcPct val="50000"/>
              </a:spcBef>
              <a:defRPr/>
            </a:pPr>
            <a:r>
              <a:rPr lang="en-US" sz="4000" b="1" dirty="0">
                <a:effectLst>
                  <a:outerShdw blurRad="38100" dist="38100" dir="2700000" algn="tl">
                    <a:srgbClr val="000000"/>
                  </a:outerShdw>
                </a:effectLst>
                <a:latin typeface="Constantia" pitchFamily="18" charset="0"/>
              </a:rPr>
              <a:t>4 ‘Crusader states’ </a:t>
            </a:r>
            <a:r>
              <a:rPr lang="en-US" sz="4000" b="1" dirty="0" smtClean="0">
                <a:effectLst>
                  <a:outerShdw blurRad="38100" dist="38100" dir="2700000" algn="tl">
                    <a:srgbClr val="000000"/>
                  </a:outerShdw>
                </a:effectLst>
                <a:latin typeface="Constantia" pitchFamily="18" charset="0"/>
              </a:rPr>
              <a:t>                                                 are </a:t>
            </a:r>
            <a:r>
              <a:rPr lang="en-US" sz="4000" b="1" dirty="0">
                <a:effectLst>
                  <a:outerShdw blurRad="38100" dist="38100" dir="2700000" algn="tl">
                    <a:srgbClr val="000000"/>
                  </a:outerShdw>
                </a:effectLst>
                <a:latin typeface="Constantia" pitchFamily="18" charset="0"/>
              </a:rPr>
              <a:t>created from </a:t>
            </a:r>
            <a:r>
              <a:rPr lang="en-US" sz="4000" b="1" dirty="0" smtClean="0">
                <a:effectLst>
                  <a:outerShdw blurRad="38100" dist="38100" dir="2700000" algn="tl">
                    <a:srgbClr val="000000"/>
                  </a:outerShdw>
                </a:effectLst>
                <a:latin typeface="Constantia" pitchFamily="18" charset="0"/>
              </a:rPr>
              <a:t>                                      captured </a:t>
            </a:r>
            <a:r>
              <a:rPr lang="en-US" sz="4000" b="1" dirty="0">
                <a:effectLst>
                  <a:outerShdw blurRad="38100" dist="38100" dir="2700000" algn="tl">
                    <a:srgbClr val="000000"/>
                  </a:outerShdw>
                </a:effectLst>
                <a:latin typeface="Constantia" pitchFamily="18" charset="0"/>
              </a:rPr>
              <a:t>land </a:t>
            </a:r>
          </a:p>
          <a:p>
            <a:pPr eaLnBrk="1" hangingPunct="1">
              <a:spcBef>
                <a:spcPct val="50000"/>
              </a:spcBef>
              <a:defRPr/>
            </a:pPr>
            <a:r>
              <a:rPr lang="en-US" sz="3600" b="1" dirty="0" smtClean="0">
                <a:effectLst>
                  <a:outerShdw blurRad="38100" dist="38100" dir="2700000" algn="tl">
                    <a:srgbClr val="000000"/>
                  </a:outerShdw>
                </a:effectLst>
                <a:latin typeface="Segoe Print" panose="02000600000000000000" pitchFamily="2" charset="0"/>
              </a:rPr>
              <a:t>(Edessa, Antioch,                                   Jerusalem &amp; Tripoli)</a:t>
            </a:r>
          </a:p>
          <a:p>
            <a:pPr eaLnBrk="1" hangingPunct="1">
              <a:defRPr/>
            </a:pPr>
            <a:endParaRPr lang="en-US" dirty="0" smtClean="0"/>
          </a:p>
        </p:txBody>
      </p:sp>
      <p:pic>
        <p:nvPicPr>
          <p:cNvPr id="12291" name="Picture 7" descr="300px-Near_East_1135">
            <a:hlinkClick r:id="rId2" tooltip="The Near East in 1135, with the Crusader states in green hue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2400"/>
            <a:ext cx="3390900" cy="487680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4578" name="Rectangle 2"/>
          <p:cNvSpPr>
            <a:spLocks noGrp="1" noChangeArrowheads="1"/>
          </p:cNvSpPr>
          <p:nvPr>
            <p:ph type="title"/>
          </p:nvPr>
        </p:nvSpPr>
        <p:spPr>
          <a:xfrm>
            <a:off x="0" y="274638"/>
            <a:ext cx="7696200" cy="1143000"/>
          </a:xfrm>
        </p:spPr>
        <p:txBody>
          <a:bodyPr/>
          <a:lstStyle/>
          <a:p>
            <a:pPr eaLnBrk="1" hangingPunct="1">
              <a:defRPr/>
            </a:pPr>
            <a:r>
              <a:rPr lang="en-US" sz="6000" smtClean="0">
                <a:effectLst>
                  <a:outerShdw blurRad="38100" dist="38100" dir="2700000" algn="tl">
                    <a:srgbClr val="000000"/>
                  </a:outerShdw>
                </a:effectLst>
                <a:latin typeface="Cooper Black" pitchFamily="18" charset="0"/>
              </a:rPr>
              <a:t>The First Crusade</a:t>
            </a:r>
            <a:endParaRPr lang="en-US" sz="60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1000" fill="hold"/>
                                        <p:tgtEl>
                                          <p:spTgt spid="2457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457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57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 calcmode="lin" valueType="num">
                                      <p:cBhvr>
                                        <p:cTn id="14" dur="1000" fill="hold"/>
                                        <p:tgtEl>
                                          <p:spTgt spid="24579">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457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8" descr="SiegeofAntioch">
            <a:hlinkClick r:id="rId2" tooltip="The Siege of Antioch, from a medieval miniature painting, during the First Crusa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8600"/>
            <a:ext cx="2628900" cy="350520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228600" y="76200"/>
            <a:ext cx="8153400" cy="914400"/>
          </a:xfrm>
        </p:spPr>
        <p:txBody>
          <a:bodyPr>
            <a:noAutofit/>
          </a:bodyPr>
          <a:lstStyle/>
          <a:p>
            <a:pPr eaLnBrk="1" hangingPunct="1">
              <a:defRPr/>
            </a:pPr>
            <a:r>
              <a:rPr lang="en-US" sz="6000" dirty="0" smtClean="0">
                <a:effectLst>
                  <a:outerShdw blurRad="38100" dist="38100" dir="2700000" algn="tl">
                    <a:srgbClr val="000000"/>
                  </a:outerShdw>
                </a:effectLst>
                <a:latin typeface="Cooper Black" pitchFamily="18" charset="0"/>
              </a:rPr>
              <a:t/>
            </a:r>
            <a:br>
              <a:rPr lang="en-US" sz="6000" dirty="0" smtClean="0">
                <a:effectLst>
                  <a:outerShdw blurRad="38100" dist="38100" dir="2700000" algn="tl">
                    <a:srgbClr val="000000"/>
                  </a:outerShdw>
                </a:effectLst>
                <a:latin typeface="Cooper Black" pitchFamily="18" charset="0"/>
              </a:rPr>
            </a:br>
            <a:r>
              <a:rPr lang="en-US" sz="6000" dirty="0" smtClean="0">
                <a:effectLst>
                  <a:outerShdw blurRad="38100" dist="38100" dir="2700000" algn="tl">
                    <a:srgbClr val="000000"/>
                  </a:outerShdw>
                </a:effectLst>
                <a:latin typeface="Cooper Black" pitchFamily="18" charset="0"/>
              </a:rPr>
              <a:t>The Second Crusade</a:t>
            </a:r>
            <a:br>
              <a:rPr lang="en-US" sz="6000" dirty="0" smtClean="0">
                <a:effectLst>
                  <a:outerShdw blurRad="38100" dist="38100" dir="2700000" algn="tl">
                    <a:srgbClr val="000000"/>
                  </a:outerShdw>
                </a:effectLst>
                <a:latin typeface="Cooper Black" pitchFamily="18" charset="0"/>
              </a:rPr>
            </a:br>
            <a:r>
              <a:rPr lang="en-US" sz="6000" dirty="0" smtClean="0">
                <a:effectLst>
                  <a:outerShdw blurRad="38100" dist="38100" dir="2700000" algn="tl">
                    <a:srgbClr val="000000"/>
                  </a:outerShdw>
                </a:effectLst>
                <a:latin typeface="Cooper Black" pitchFamily="18" charset="0"/>
              </a:rPr>
              <a:t>              </a:t>
            </a:r>
          </a:p>
        </p:txBody>
      </p:sp>
      <p:sp>
        <p:nvSpPr>
          <p:cNvPr id="8198" name="Rectangle 6"/>
          <p:cNvSpPr>
            <a:spLocks noGrp="1" noChangeArrowheads="1"/>
          </p:cNvSpPr>
          <p:nvPr>
            <p:ph type="body" idx="1"/>
          </p:nvPr>
        </p:nvSpPr>
        <p:spPr>
          <a:xfrm>
            <a:off x="228600" y="1066800"/>
            <a:ext cx="8724900" cy="5562600"/>
          </a:xfrm>
        </p:spPr>
        <p:txBody>
          <a:bodyPr/>
          <a:lstStyle/>
          <a:p>
            <a:pPr eaLnBrk="1" hangingPunct="1">
              <a:spcBef>
                <a:spcPct val="50000"/>
              </a:spcBef>
              <a:defRPr/>
            </a:pPr>
            <a:r>
              <a:rPr lang="en-US" sz="4000" b="1" dirty="0">
                <a:effectLst>
                  <a:outerShdw blurRad="38100" dist="38100" dir="2700000" algn="tl">
                    <a:srgbClr val="000000"/>
                  </a:outerShdw>
                </a:effectLst>
                <a:latin typeface="Constantia" pitchFamily="18" charset="0"/>
              </a:rPr>
              <a:t>Launched after </a:t>
            </a:r>
            <a:r>
              <a:rPr lang="en-US" sz="4000" b="1" dirty="0" smtClean="0">
                <a:effectLst>
                  <a:outerShdw blurRad="38100" dist="38100" dir="2700000" algn="tl">
                    <a:srgbClr val="000000"/>
                  </a:outerShdw>
                </a:effectLst>
                <a:latin typeface="Constantia" pitchFamily="18" charset="0"/>
              </a:rPr>
              <a:t>                                       Muslims </a:t>
            </a:r>
            <a:r>
              <a:rPr lang="en-US" sz="4000" b="1" dirty="0">
                <a:solidFill>
                  <a:srgbClr val="FF0000"/>
                </a:solidFill>
                <a:effectLst>
                  <a:outerShdw blurRad="38100" dist="38100" dir="2700000" algn="tl">
                    <a:srgbClr val="000000"/>
                  </a:outerShdw>
                </a:effectLst>
                <a:latin typeface="Constantia" pitchFamily="18" charset="0"/>
              </a:rPr>
              <a:t>gain control </a:t>
            </a:r>
            <a:r>
              <a:rPr lang="en-US" sz="4000" b="1" dirty="0" smtClean="0">
                <a:solidFill>
                  <a:srgbClr val="FF0000"/>
                </a:solidFill>
                <a:effectLst>
                  <a:outerShdw blurRad="38100" dist="38100" dir="2700000" algn="tl">
                    <a:srgbClr val="000000"/>
                  </a:outerShdw>
                </a:effectLst>
                <a:latin typeface="Constantia" pitchFamily="18" charset="0"/>
              </a:rPr>
              <a:t>                                              </a:t>
            </a:r>
            <a:r>
              <a:rPr lang="en-US" sz="4000" b="1" dirty="0" smtClean="0">
                <a:effectLst>
                  <a:outerShdw blurRad="38100" dist="38100" dir="2700000" algn="tl">
                    <a:srgbClr val="000000"/>
                  </a:outerShdw>
                </a:effectLst>
                <a:latin typeface="Constantia" pitchFamily="18" charset="0"/>
              </a:rPr>
              <a:t>of </a:t>
            </a:r>
            <a:r>
              <a:rPr lang="en-US" sz="4000" b="1" dirty="0">
                <a:effectLst>
                  <a:outerShdw blurRad="38100" dist="38100" dir="2700000" algn="tl">
                    <a:srgbClr val="000000"/>
                  </a:outerShdw>
                </a:effectLst>
                <a:latin typeface="Constantia" pitchFamily="18" charset="0"/>
              </a:rPr>
              <a:t>a ‘Crusader State’ </a:t>
            </a:r>
            <a:r>
              <a:rPr lang="en-US" sz="4000" b="1" dirty="0" smtClean="0">
                <a:effectLst>
                  <a:outerShdw blurRad="38100" dist="38100" dir="2700000" algn="tl">
                    <a:srgbClr val="000000"/>
                  </a:outerShdw>
                </a:effectLst>
                <a:latin typeface="Constantia" pitchFamily="18" charset="0"/>
              </a:rPr>
              <a:t>                              in </a:t>
            </a:r>
            <a:r>
              <a:rPr lang="en-US" sz="4000" b="1" dirty="0">
                <a:effectLst>
                  <a:outerShdw blurRad="38100" dist="38100" dir="2700000" algn="tl">
                    <a:srgbClr val="000000"/>
                  </a:outerShdw>
                </a:effectLst>
                <a:latin typeface="Constantia" pitchFamily="18" charset="0"/>
              </a:rPr>
              <a:t>1144</a:t>
            </a:r>
          </a:p>
          <a:p>
            <a:pPr eaLnBrk="1" hangingPunct="1">
              <a:spcBef>
                <a:spcPct val="50000"/>
              </a:spcBef>
              <a:defRPr/>
            </a:pPr>
            <a:r>
              <a:rPr lang="en-US" sz="4000" b="1" dirty="0">
                <a:effectLst>
                  <a:outerShdw blurRad="38100" dist="38100" dir="2700000" algn="tl">
                    <a:srgbClr val="000000"/>
                  </a:outerShdw>
                </a:effectLst>
                <a:latin typeface="Constantia" pitchFamily="18" charset="0"/>
              </a:rPr>
              <a:t>Christian armies </a:t>
            </a:r>
            <a:r>
              <a:rPr lang="en-US" sz="4000" b="1" dirty="0">
                <a:solidFill>
                  <a:srgbClr val="FF0000"/>
                </a:solidFill>
                <a:effectLst>
                  <a:outerShdw blurRad="38100" dist="38100" dir="2700000" algn="tl">
                    <a:srgbClr val="000000"/>
                  </a:outerShdw>
                </a:effectLst>
                <a:latin typeface="Constantia" pitchFamily="18" charset="0"/>
              </a:rPr>
              <a:t>fail to defeat </a:t>
            </a:r>
            <a:r>
              <a:rPr lang="en-US" sz="4000" b="1" dirty="0">
                <a:effectLst>
                  <a:outerShdw blurRad="38100" dist="38100" dir="2700000" algn="tl">
                    <a:srgbClr val="000000"/>
                  </a:outerShdw>
                </a:effectLst>
                <a:latin typeface="Constantia" pitchFamily="18" charset="0"/>
              </a:rPr>
              <a:t>the Muslims</a:t>
            </a:r>
          </a:p>
          <a:p>
            <a:pPr eaLnBrk="1" hangingPunct="1">
              <a:spcBef>
                <a:spcPct val="50000"/>
              </a:spcBef>
              <a:defRPr/>
            </a:pPr>
            <a:r>
              <a:rPr lang="en-US" sz="4000" b="1" dirty="0">
                <a:solidFill>
                  <a:srgbClr val="FF0000"/>
                </a:solidFill>
                <a:effectLst>
                  <a:outerShdw blurRad="38100" dist="38100" dir="2700000" algn="tl">
                    <a:srgbClr val="000000"/>
                  </a:outerShdw>
                </a:effectLst>
                <a:latin typeface="Constantia" pitchFamily="18" charset="0"/>
              </a:rPr>
              <a:t>Saladin</a:t>
            </a:r>
            <a:r>
              <a:rPr lang="en-US" sz="4000" b="1" dirty="0">
                <a:effectLst>
                  <a:outerShdw blurRad="38100" dist="38100" dir="2700000" algn="tl">
                    <a:srgbClr val="000000"/>
                  </a:outerShdw>
                </a:effectLst>
                <a:latin typeface="Constantia" pitchFamily="18" charset="0"/>
              </a:rPr>
              <a:t> leads the Seljuk Turks; conquers Jerusalem in 1187</a:t>
            </a:r>
          </a:p>
          <a:p>
            <a:pPr eaLnBrk="1" hangingPunct="1">
              <a:defRPr/>
            </a:pPr>
            <a:endParaRPr lang="en-US" sz="4000" dirty="0" smtClean="0">
              <a:effectLst>
                <a:outerShdw blurRad="38100" dist="38100" dir="2700000" algn="tl">
                  <a:srgbClr val="000000"/>
                </a:outerShdw>
              </a:effectLst>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animEffect transition="in" filter="fade">
                                      <p:cBhvr>
                                        <p:cTn id="7" dur="500"/>
                                        <p:tgtEl>
                                          <p:spTgt spid="81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8">
                                            <p:txEl>
                                              <p:pRg st="1" end="1"/>
                                            </p:txEl>
                                          </p:spTgt>
                                        </p:tgtEl>
                                        <p:attrNameLst>
                                          <p:attrName>style.visibility</p:attrName>
                                        </p:attrNameLst>
                                      </p:cBhvr>
                                      <p:to>
                                        <p:strVal val="visible"/>
                                      </p:to>
                                    </p:set>
                                    <p:animEffect transition="in" filter="fade">
                                      <p:cBhvr>
                                        <p:cTn id="12" dur="500"/>
                                        <p:tgtEl>
                                          <p:spTgt spid="81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8">
                                            <p:txEl>
                                              <p:pRg st="2" end="2"/>
                                            </p:txEl>
                                          </p:spTgt>
                                        </p:tgtEl>
                                        <p:attrNameLst>
                                          <p:attrName>style.visibility</p:attrName>
                                        </p:attrNameLst>
                                      </p:cBhvr>
                                      <p:to>
                                        <p:strVal val="visible"/>
                                      </p:to>
                                    </p:set>
                                    <p:animEffect transition="in" filter="fade">
                                      <p:cBhvr>
                                        <p:cTn id="17" dur="500"/>
                                        <p:tgtEl>
                                          <p:spTgt spid="81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type="body" idx="1"/>
          </p:nvPr>
        </p:nvSpPr>
        <p:spPr>
          <a:xfrm>
            <a:off x="190500" y="914400"/>
            <a:ext cx="8610600" cy="5715000"/>
          </a:xfrm>
        </p:spPr>
        <p:txBody>
          <a:bodyPr/>
          <a:lstStyle/>
          <a:p>
            <a:pPr eaLnBrk="1" hangingPunct="1">
              <a:spcBef>
                <a:spcPct val="50000"/>
              </a:spcBef>
            </a:pPr>
            <a:r>
              <a:rPr lang="en-US" altLang="en-US" sz="3600" b="1" dirty="0" smtClean="0">
                <a:latin typeface="Constantia" pitchFamily="18" charset="0"/>
              </a:rPr>
              <a:t>“Crusade of </a:t>
            </a:r>
            <a:r>
              <a:rPr lang="en-US" altLang="en-US" sz="3600" b="1" dirty="0" smtClean="0">
                <a:solidFill>
                  <a:srgbClr val="FF0000"/>
                </a:solidFill>
                <a:latin typeface="Constantia" pitchFamily="18" charset="0"/>
              </a:rPr>
              <a:t>Kings</a:t>
            </a:r>
            <a:r>
              <a:rPr lang="en-US" altLang="en-US" sz="3600" b="1" dirty="0" smtClean="0">
                <a:latin typeface="Constantia" pitchFamily="18" charset="0"/>
              </a:rPr>
              <a:t>”</a:t>
            </a:r>
          </a:p>
          <a:p>
            <a:pPr eaLnBrk="1" hangingPunct="1">
              <a:spcBef>
                <a:spcPct val="50000"/>
              </a:spcBef>
            </a:pPr>
            <a:r>
              <a:rPr lang="en-US" altLang="en-US" sz="3600" b="1" dirty="0">
                <a:latin typeface="Constantia" pitchFamily="18" charset="0"/>
              </a:rPr>
              <a:t>3 powerful rulers:</a:t>
            </a:r>
          </a:p>
          <a:p>
            <a:pPr lvl="1" eaLnBrk="1" hangingPunct="1">
              <a:spcBef>
                <a:spcPct val="50000"/>
              </a:spcBef>
            </a:pPr>
            <a:r>
              <a:rPr lang="en-US" altLang="en-US" sz="3600" b="1" dirty="0">
                <a:solidFill>
                  <a:srgbClr val="FF0000"/>
                </a:solidFill>
                <a:latin typeface="Constantia" pitchFamily="18" charset="0"/>
              </a:rPr>
              <a:t>Richard</a:t>
            </a:r>
            <a:r>
              <a:rPr lang="en-US" altLang="en-US" sz="3600" b="1" dirty="0">
                <a:latin typeface="Constantia" pitchFamily="18" charset="0"/>
              </a:rPr>
              <a:t> the Lionhearted (England)</a:t>
            </a:r>
          </a:p>
          <a:p>
            <a:pPr lvl="1" eaLnBrk="1" hangingPunct="1">
              <a:spcBef>
                <a:spcPct val="50000"/>
              </a:spcBef>
            </a:pPr>
            <a:r>
              <a:rPr lang="en-US" altLang="en-US" sz="3600" b="1" dirty="0">
                <a:latin typeface="Constantia" pitchFamily="18" charset="0"/>
              </a:rPr>
              <a:t>Philip II (France)</a:t>
            </a:r>
          </a:p>
          <a:p>
            <a:pPr lvl="1" eaLnBrk="1" hangingPunct="1">
              <a:spcBef>
                <a:spcPct val="50000"/>
              </a:spcBef>
            </a:pPr>
            <a:r>
              <a:rPr lang="en-US" altLang="en-US" sz="3600" b="1" dirty="0">
                <a:latin typeface="Constantia" pitchFamily="18" charset="0"/>
              </a:rPr>
              <a:t>Frederick I (Germany) </a:t>
            </a:r>
            <a:endParaRPr lang="en-US" altLang="en-US" sz="3600" b="1" dirty="0" smtClean="0">
              <a:latin typeface="Constantia" pitchFamily="18" charset="0"/>
            </a:endParaRPr>
          </a:p>
          <a:p>
            <a:pPr eaLnBrk="1" hangingPunct="1">
              <a:spcBef>
                <a:spcPct val="50000"/>
              </a:spcBef>
            </a:pPr>
            <a:r>
              <a:rPr lang="en-US" altLang="en-US" sz="2400" b="1" dirty="0" smtClean="0">
                <a:latin typeface="Segoe Print" panose="02000600000000000000" pitchFamily="2" charset="0"/>
              </a:rPr>
              <a:t>Phillip </a:t>
            </a:r>
            <a:r>
              <a:rPr lang="en-US" altLang="en-US" sz="2400" b="1" dirty="0">
                <a:latin typeface="Segoe Print" panose="02000600000000000000" pitchFamily="2" charset="0"/>
              </a:rPr>
              <a:t>&amp; Richard argue; Richard </a:t>
            </a:r>
            <a:r>
              <a:rPr lang="en-US" altLang="en-US" sz="2400" b="1" dirty="0" smtClean="0">
                <a:latin typeface="Segoe Print" panose="02000600000000000000" pitchFamily="2" charset="0"/>
              </a:rPr>
              <a:t>                                 drops </a:t>
            </a:r>
            <a:r>
              <a:rPr lang="en-US" altLang="en-US" sz="2400" b="1" dirty="0">
                <a:latin typeface="Segoe Print" panose="02000600000000000000" pitchFamily="2" charset="0"/>
              </a:rPr>
              <a:t>out and takes army home</a:t>
            </a:r>
          </a:p>
          <a:p>
            <a:pPr eaLnBrk="1" hangingPunct="1">
              <a:spcBef>
                <a:spcPct val="50000"/>
              </a:spcBef>
            </a:pPr>
            <a:r>
              <a:rPr lang="en-US" altLang="en-US" sz="2400" b="1" dirty="0">
                <a:latin typeface="Segoe Print" panose="02000600000000000000" pitchFamily="2" charset="0"/>
              </a:rPr>
              <a:t>Frederick I drowns during the </a:t>
            </a:r>
            <a:r>
              <a:rPr lang="en-US" altLang="en-US" sz="2400" b="1" dirty="0" smtClean="0">
                <a:latin typeface="Segoe Print" panose="02000600000000000000" pitchFamily="2" charset="0"/>
              </a:rPr>
              <a:t>                               journey</a:t>
            </a:r>
            <a:r>
              <a:rPr lang="en-US" altLang="en-US" sz="2400" b="1" dirty="0">
                <a:latin typeface="Segoe Print" panose="02000600000000000000" pitchFamily="2" charset="0"/>
              </a:rPr>
              <a:t>; his army disbands</a:t>
            </a:r>
            <a:endParaRPr lang="en-US" altLang="en-US" sz="2400" b="1" dirty="0" smtClean="0">
              <a:latin typeface="Segoe Print" panose="02000600000000000000" pitchFamily="2" charset="0"/>
            </a:endParaRPr>
          </a:p>
        </p:txBody>
      </p:sp>
      <p:sp>
        <p:nvSpPr>
          <p:cNvPr id="10242" name="Rectangle 2"/>
          <p:cNvSpPr>
            <a:spLocks noGrp="1" noChangeArrowheads="1"/>
          </p:cNvSpPr>
          <p:nvPr>
            <p:ph type="title"/>
          </p:nvPr>
        </p:nvSpPr>
        <p:spPr>
          <a:xfrm>
            <a:off x="0" y="0"/>
            <a:ext cx="9144000" cy="1066800"/>
          </a:xfrm>
        </p:spPr>
        <p:txBody>
          <a:bodyPr/>
          <a:lstStyle/>
          <a:p>
            <a:pPr eaLnBrk="1" hangingPunct="1">
              <a:defRPr/>
            </a:pPr>
            <a:r>
              <a:rPr lang="en-US" sz="6000" dirty="0" smtClean="0">
                <a:effectLst>
                  <a:outerShdw blurRad="38100" dist="38100" dir="2700000" algn="tl">
                    <a:srgbClr val="000000"/>
                  </a:outerShdw>
                </a:effectLst>
                <a:latin typeface="Cooper Black" pitchFamily="18" charset="0"/>
              </a:rPr>
              <a:t>The Third Crusade</a:t>
            </a:r>
          </a:p>
        </p:txBody>
      </p:sp>
      <p:pic>
        <p:nvPicPr>
          <p:cNvPr id="1026" name="Picture 2" descr="http://www.angelfire.com/hi5/interactive_learning/crucades2/A_002_Crusad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6406" y="3429000"/>
            <a:ext cx="2861930" cy="3048000"/>
          </a:xfrm>
          <a:prstGeom prst="rect">
            <a:avLst/>
          </a:prstGeom>
          <a:noFill/>
          <a:ln w="38100">
            <a:solidFill>
              <a:schemeClr val="bg2">
                <a:lumMod val="20000"/>
                <a:lumOff val="8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animEffect transition="in" filter="fade">
                                      <p:cBhvr>
                                        <p:cTn id="7" dur="500"/>
                                        <p:tgtEl>
                                          <p:spTgt spid="102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7">
                                            <p:txEl>
                                              <p:pRg st="1" end="1"/>
                                            </p:txEl>
                                          </p:spTgt>
                                        </p:tgtEl>
                                        <p:attrNameLst>
                                          <p:attrName>style.visibility</p:attrName>
                                        </p:attrNameLst>
                                      </p:cBhvr>
                                      <p:to>
                                        <p:strVal val="visible"/>
                                      </p:to>
                                    </p:set>
                                    <p:animEffect transition="in" filter="fade">
                                      <p:cBhvr>
                                        <p:cTn id="12" dur="500"/>
                                        <p:tgtEl>
                                          <p:spTgt spid="102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7">
                                            <p:txEl>
                                              <p:pRg st="2" end="2"/>
                                            </p:txEl>
                                          </p:spTgt>
                                        </p:tgtEl>
                                        <p:attrNameLst>
                                          <p:attrName>style.visibility</p:attrName>
                                        </p:attrNameLst>
                                      </p:cBhvr>
                                      <p:to>
                                        <p:strVal val="visible"/>
                                      </p:to>
                                    </p:set>
                                    <p:animEffect transition="in" filter="fade">
                                      <p:cBhvr>
                                        <p:cTn id="17" dur="500"/>
                                        <p:tgtEl>
                                          <p:spTgt spid="102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7">
                                            <p:txEl>
                                              <p:pRg st="3" end="3"/>
                                            </p:txEl>
                                          </p:spTgt>
                                        </p:tgtEl>
                                        <p:attrNameLst>
                                          <p:attrName>style.visibility</p:attrName>
                                        </p:attrNameLst>
                                      </p:cBhvr>
                                      <p:to>
                                        <p:strVal val="visible"/>
                                      </p:to>
                                    </p:set>
                                    <p:animEffect transition="in" filter="fade">
                                      <p:cBhvr>
                                        <p:cTn id="22" dur="500"/>
                                        <p:tgtEl>
                                          <p:spTgt spid="102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47">
                                            <p:txEl>
                                              <p:pRg st="4" end="4"/>
                                            </p:txEl>
                                          </p:spTgt>
                                        </p:tgtEl>
                                        <p:attrNameLst>
                                          <p:attrName>style.visibility</p:attrName>
                                        </p:attrNameLst>
                                      </p:cBhvr>
                                      <p:to>
                                        <p:strVal val="visible"/>
                                      </p:to>
                                    </p:set>
                                    <p:animEffect transition="in" filter="fade">
                                      <p:cBhvr>
                                        <p:cTn id="27" dur="500"/>
                                        <p:tgtEl>
                                          <p:spTgt spid="102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47">
                                            <p:txEl>
                                              <p:pRg st="5" end="5"/>
                                            </p:txEl>
                                          </p:spTgt>
                                        </p:tgtEl>
                                        <p:attrNameLst>
                                          <p:attrName>style.visibility</p:attrName>
                                        </p:attrNameLst>
                                      </p:cBhvr>
                                      <p:to>
                                        <p:strVal val="visible"/>
                                      </p:to>
                                    </p:set>
                                    <p:animEffect transition="in" filter="fade">
                                      <p:cBhvr>
                                        <p:cTn id="32" dur="500"/>
                                        <p:tgtEl>
                                          <p:spTgt spid="102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47">
                                            <p:txEl>
                                              <p:pRg st="6" end="6"/>
                                            </p:txEl>
                                          </p:spTgt>
                                        </p:tgtEl>
                                        <p:attrNameLst>
                                          <p:attrName>style.visibility</p:attrName>
                                        </p:attrNameLst>
                                      </p:cBhvr>
                                      <p:to>
                                        <p:strVal val="visible"/>
                                      </p:to>
                                    </p:set>
                                    <p:animEffect transition="in" filter="fade">
                                      <p:cBhvr>
                                        <p:cTn id="37" dur="500"/>
                                        <p:tgtEl>
                                          <p:spTgt spid="102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type="body" idx="1"/>
          </p:nvPr>
        </p:nvSpPr>
        <p:spPr>
          <a:xfrm>
            <a:off x="381000" y="1317625"/>
            <a:ext cx="8610600" cy="5311775"/>
          </a:xfrm>
        </p:spPr>
        <p:txBody>
          <a:bodyPr/>
          <a:lstStyle/>
          <a:p>
            <a:pPr eaLnBrk="1" hangingPunct="1">
              <a:spcBef>
                <a:spcPct val="50000"/>
              </a:spcBef>
            </a:pPr>
            <a:r>
              <a:rPr lang="en-US" altLang="en-US" sz="3800" b="1" dirty="0">
                <a:latin typeface="Constantia" pitchFamily="18" charset="0"/>
              </a:rPr>
              <a:t>Richard I </a:t>
            </a:r>
            <a:r>
              <a:rPr lang="en-US" altLang="en-US" sz="3800" b="1" dirty="0">
                <a:solidFill>
                  <a:srgbClr val="FF0000"/>
                </a:solidFill>
                <a:latin typeface="Constantia" pitchFamily="18" charset="0"/>
              </a:rPr>
              <a:t>makes peace </a:t>
            </a:r>
            <a:r>
              <a:rPr lang="en-US" altLang="en-US" sz="3800" b="1" dirty="0">
                <a:latin typeface="Constantia" pitchFamily="18" charset="0"/>
              </a:rPr>
              <a:t>with Saladin in 1192</a:t>
            </a:r>
          </a:p>
          <a:p>
            <a:pPr eaLnBrk="1" hangingPunct="1">
              <a:spcBef>
                <a:spcPct val="50000"/>
              </a:spcBef>
            </a:pPr>
            <a:endParaRPr lang="en-US" altLang="en-US" sz="3800" b="1" dirty="0" smtClean="0">
              <a:latin typeface="Constantia" pitchFamily="18" charset="0"/>
            </a:endParaRPr>
          </a:p>
          <a:p>
            <a:pPr eaLnBrk="1" hangingPunct="1">
              <a:spcBef>
                <a:spcPct val="50000"/>
              </a:spcBef>
            </a:pPr>
            <a:r>
              <a:rPr lang="en-US" altLang="en-US" sz="3800" b="1" dirty="0">
                <a:latin typeface="Constantia" pitchFamily="18" charset="0"/>
              </a:rPr>
              <a:t>Agreement between Saladin &amp; King Richard gives Jerusalem to </a:t>
            </a:r>
            <a:r>
              <a:rPr lang="en-US" altLang="en-US" sz="3800" b="1" dirty="0">
                <a:solidFill>
                  <a:srgbClr val="FF0000"/>
                </a:solidFill>
                <a:latin typeface="Constantia" pitchFamily="18" charset="0"/>
              </a:rPr>
              <a:t>Muslims</a:t>
            </a:r>
            <a:r>
              <a:rPr lang="en-US" altLang="en-US" sz="3800" b="1" dirty="0">
                <a:latin typeface="Constantia" pitchFamily="18" charset="0"/>
              </a:rPr>
              <a:t>, but allows Western pilgrims access to Christian </a:t>
            </a:r>
            <a:r>
              <a:rPr lang="en-US" altLang="en-US" sz="3800" b="1" dirty="0">
                <a:solidFill>
                  <a:srgbClr val="FF0000"/>
                </a:solidFill>
                <a:latin typeface="Constantia" pitchFamily="18" charset="0"/>
              </a:rPr>
              <a:t>holy places</a:t>
            </a:r>
          </a:p>
          <a:p>
            <a:pPr eaLnBrk="1" hangingPunct="1">
              <a:spcBef>
                <a:spcPct val="50000"/>
              </a:spcBef>
              <a:buFontTx/>
              <a:buNone/>
            </a:pPr>
            <a:endParaRPr lang="en-US" altLang="en-US" b="1" dirty="0" smtClean="0"/>
          </a:p>
          <a:p>
            <a:pPr eaLnBrk="1" hangingPunct="1">
              <a:spcBef>
                <a:spcPct val="50000"/>
              </a:spcBef>
              <a:buFontTx/>
              <a:buNone/>
            </a:pPr>
            <a:endParaRPr lang="en-US" altLang="en-US" b="1" dirty="0" smtClean="0"/>
          </a:p>
          <a:p>
            <a:pPr eaLnBrk="1" hangingPunct="1"/>
            <a:endParaRPr lang="en-US" altLang="en-US" dirty="0" smtClean="0"/>
          </a:p>
        </p:txBody>
      </p:sp>
      <p:sp>
        <p:nvSpPr>
          <p:cNvPr id="10242" name="Rectangle 2"/>
          <p:cNvSpPr>
            <a:spLocks noGrp="1" noChangeArrowheads="1"/>
          </p:cNvSpPr>
          <p:nvPr>
            <p:ph type="title"/>
          </p:nvPr>
        </p:nvSpPr>
        <p:spPr>
          <a:xfrm>
            <a:off x="0" y="304800"/>
            <a:ext cx="9144000" cy="1066800"/>
          </a:xfrm>
        </p:spPr>
        <p:txBody>
          <a:bodyPr/>
          <a:lstStyle/>
          <a:p>
            <a:pPr eaLnBrk="1" hangingPunct="1">
              <a:defRPr/>
            </a:pPr>
            <a:r>
              <a:rPr lang="en-US" sz="6000" dirty="0" smtClean="0">
                <a:effectLst>
                  <a:outerShdw blurRad="38100" dist="38100" dir="2700000" algn="tl">
                    <a:srgbClr val="000000"/>
                  </a:outerShdw>
                </a:effectLst>
                <a:latin typeface="Cooper Black" pitchFamily="18" charset="0"/>
              </a:rPr>
              <a:t>The Third Crusade</a:t>
            </a:r>
          </a:p>
        </p:txBody>
      </p:sp>
      <p:grpSp>
        <p:nvGrpSpPr>
          <p:cNvPr id="7" name="Group 6"/>
          <p:cNvGrpSpPr>
            <a:grpSpLocks/>
          </p:cNvGrpSpPr>
          <p:nvPr/>
        </p:nvGrpSpPr>
        <p:grpSpPr bwMode="auto">
          <a:xfrm>
            <a:off x="4771454" y="1596037"/>
            <a:ext cx="4191000" cy="2438400"/>
            <a:chOff x="4772024" y="1595846"/>
            <a:chExt cx="4191000" cy="2438400"/>
          </a:xfrm>
        </p:grpSpPr>
        <p:sp>
          <p:nvSpPr>
            <p:cNvPr id="3" name="Explosion 2 2"/>
            <p:cNvSpPr/>
            <p:nvPr/>
          </p:nvSpPr>
          <p:spPr>
            <a:xfrm rot="606877">
              <a:off x="4772024" y="1595846"/>
              <a:ext cx="4191000" cy="2438400"/>
            </a:xfrm>
            <a:prstGeom prst="irregularSeal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5639370" y="2461033"/>
              <a:ext cx="1905000" cy="708025"/>
            </a:xfrm>
            <a:prstGeom prst="rect">
              <a:avLst/>
            </a:prstGeom>
            <a:noFill/>
          </p:spPr>
          <p:txBody>
            <a:bodyPr>
              <a:spAutoFit/>
            </a:bodyPr>
            <a:lstStyle/>
            <a:p>
              <a:pPr>
                <a:defRPr/>
              </a:pPr>
              <a:r>
                <a:rPr lang="en-US" sz="4000" dirty="0">
                  <a:solidFill>
                    <a:srgbClr val="0070C0"/>
                  </a:solidFill>
                  <a:effectLst>
                    <a:outerShdw blurRad="38100" dist="38100" dir="2700000" algn="tl">
                      <a:srgbClr val="000000">
                        <a:alpha val="43137"/>
                      </a:srgbClr>
                    </a:outerShdw>
                  </a:effectLst>
                  <a:latin typeface="Berlin Sans FB Demi" pitchFamily="34" charset="0"/>
                </a:rPr>
                <a:t>TRUCE!</a:t>
              </a:r>
            </a:p>
          </p:txBody>
        </p:sp>
      </p:grpSp>
    </p:spTree>
    <p:extLst>
      <p:ext uri="{BB962C8B-B14F-4D97-AF65-F5344CB8AC3E}">
        <p14:creationId xmlns:p14="http://schemas.microsoft.com/office/powerpoint/2010/main" val="98408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animEffect transition="in" filter="fade">
                                      <p:cBhvr>
                                        <p:cTn id="7" dur="500"/>
                                        <p:tgtEl>
                                          <p:spTgt spid="102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7">
                                            <p:txEl>
                                              <p:pRg st="2" end="2"/>
                                            </p:txEl>
                                          </p:spTgt>
                                        </p:tgtEl>
                                        <p:attrNameLst>
                                          <p:attrName>style.visibility</p:attrName>
                                        </p:attrNameLst>
                                      </p:cBhvr>
                                      <p:to>
                                        <p:strVal val="visible"/>
                                      </p:to>
                                    </p:set>
                                    <p:animEffect transition="in" filter="fade">
                                      <p:cBhvr>
                                        <p:cTn id="17" dur="500"/>
                                        <p:tgtEl>
                                          <p:spTgt spid="102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type="body" idx="1"/>
          </p:nvPr>
        </p:nvSpPr>
        <p:spPr>
          <a:xfrm>
            <a:off x="247650" y="1371600"/>
            <a:ext cx="8610600" cy="5149403"/>
          </a:xfrm>
        </p:spPr>
        <p:txBody>
          <a:bodyPr/>
          <a:lstStyle/>
          <a:p>
            <a:pPr eaLnBrk="1" hangingPunct="1">
              <a:spcBef>
                <a:spcPct val="50000"/>
              </a:spcBef>
            </a:pPr>
            <a:r>
              <a:rPr lang="en-US" altLang="en-US" sz="3800" b="1" dirty="0">
                <a:latin typeface="Constantia" pitchFamily="18" charset="0"/>
              </a:rPr>
              <a:t>Other popes call for later crusades, but each one is </a:t>
            </a:r>
            <a:r>
              <a:rPr lang="en-US" altLang="en-US" sz="3800" b="1" dirty="0">
                <a:solidFill>
                  <a:srgbClr val="FF0000"/>
                </a:solidFill>
                <a:latin typeface="Constantia" pitchFamily="18" charset="0"/>
              </a:rPr>
              <a:t>weaker</a:t>
            </a:r>
            <a:r>
              <a:rPr lang="en-US" altLang="en-US" sz="3800" b="1" dirty="0">
                <a:latin typeface="Constantia" pitchFamily="18" charset="0"/>
              </a:rPr>
              <a:t> than the last</a:t>
            </a:r>
          </a:p>
          <a:p>
            <a:pPr eaLnBrk="1" hangingPunct="1">
              <a:spcBef>
                <a:spcPct val="50000"/>
              </a:spcBef>
            </a:pPr>
            <a:r>
              <a:rPr lang="en-US" altLang="en-US" sz="3800" b="1" dirty="0">
                <a:latin typeface="Constantia" pitchFamily="18" charset="0"/>
              </a:rPr>
              <a:t>By the 13th century</a:t>
            </a:r>
            <a:r>
              <a:rPr lang="en-US" altLang="en-US" sz="3800" b="1" dirty="0" smtClean="0">
                <a:latin typeface="Constantia" pitchFamily="18" charset="0"/>
              </a:rPr>
              <a:t>,                                                        </a:t>
            </a:r>
            <a:r>
              <a:rPr lang="en-US" altLang="en-US" sz="3800" b="1" dirty="0">
                <a:latin typeface="Constantia" pitchFamily="18" charset="0"/>
              </a:rPr>
              <a:t>the Western </a:t>
            </a:r>
            <a:r>
              <a:rPr lang="en-US" altLang="en-US" sz="3800" b="1" dirty="0" smtClean="0">
                <a:latin typeface="Constantia" pitchFamily="18" charset="0"/>
              </a:rPr>
              <a:t>                                                powers </a:t>
            </a:r>
            <a:r>
              <a:rPr lang="en-US" altLang="en-US" sz="3800" b="1" dirty="0">
                <a:latin typeface="Constantia" pitchFamily="18" charset="0"/>
              </a:rPr>
              <a:t>pose </a:t>
            </a:r>
            <a:r>
              <a:rPr lang="en-US" altLang="en-US" sz="3800" b="1" dirty="0" smtClean="0">
                <a:latin typeface="Constantia" pitchFamily="18" charset="0"/>
              </a:rPr>
              <a:t>little                                   </a:t>
            </a:r>
            <a:r>
              <a:rPr lang="en-US" altLang="en-US" sz="3800" b="1" dirty="0">
                <a:solidFill>
                  <a:srgbClr val="FF0000"/>
                </a:solidFill>
                <a:latin typeface="Constantia" pitchFamily="18" charset="0"/>
              </a:rPr>
              <a:t>problem</a:t>
            </a:r>
            <a:r>
              <a:rPr lang="en-US" altLang="en-US" sz="3800" b="1" dirty="0">
                <a:latin typeface="Constantia" pitchFamily="18" charset="0"/>
              </a:rPr>
              <a:t> for the </a:t>
            </a:r>
            <a:r>
              <a:rPr lang="en-US" altLang="en-US" sz="3800" b="1" dirty="0" smtClean="0">
                <a:latin typeface="Constantia" pitchFamily="18" charset="0"/>
              </a:rPr>
              <a:t>                                           Turks</a:t>
            </a:r>
          </a:p>
          <a:p>
            <a:pPr eaLnBrk="1" hangingPunct="1">
              <a:spcBef>
                <a:spcPct val="50000"/>
              </a:spcBef>
              <a:buFontTx/>
              <a:buNone/>
            </a:pPr>
            <a:endParaRPr lang="en-US" altLang="en-US" b="1" dirty="0" smtClean="0"/>
          </a:p>
          <a:p>
            <a:pPr eaLnBrk="1" hangingPunct="1">
              <a:spcBef>
                <a:spcPct val="50000"/>
              </a:spcBef>
              <a:buFontTx/>
              <a:buNone/>
            </a:pPr>
            <a:endParaRPr lang="en-US" altLang="en-US" b="1" dirty="0" smtClean="0"/>
          </a:p>
          <a:p>
            <a:pPr eaLnBrk="1" hangingPunct="1"/>
            <a:endParaRPr lang="en-US" altLang="en-US" dirty="0" smtClean="0"/>
          </a:p>
        </p:txBody>
      </p:sp>
      <p:sp>
        <p:nvSpPr>
          <p:cNvPr id="10242" name="Rectangle 2"/>
          <p:cNvSpPr>
            <a:spLocks noGrp="1" noChangeArrowheads="1"/>
          </p:cNvSpPr>
          <p:nvPr>
            <p:ph type="title"/>
          </p:nvPr>
        </p:nvSpPr>
        <p:spPr>
          <a:xfrm>
            <a:off x="0" y="304800"/>
            <a:ext cx="9144000" cy="1066800"/>
          </a:xfrm>
        </p:spPr>
        <p:txBody>
          <a:bodyPr/>
          <a:lstStyle/>
          <a:p>
            <a:pPr eaLnBrk="1" hangingPunct="1">
              <a:defRPr/>
            </a:pPr>
            <a:r>
              <a:rPr lang="en-US" sz="6000" dirty="0" smtClean="0">
                <a:effectLst>
                  <a:outerShdw blurRad="38100" dist="38100" dir="2700000" algn="tl">
                    <a:srgbClr val="000000"/>
                  </a:outerShdw>
                </a:effectLst>
                <a:latin typeface="Cooper Black" pitchFamily="18" charset="0"/>
              </a:rPr>
              <a:t>Later Crusades</a:t>
            </a:r>
          </a:p>
        </p:txBody>
      </p:sp>
      <p:pic>
        <p:nvPicPr>
          <p:cNvPr id="8" name="Picture 7" descr="Crusa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1360" y="2895600"/>
            <a:ext cx="3386889" cy="3625403"/>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07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animEffect transition="in" filter="fade">
                                      <p:cBhvr>
                                        <p:cTn id="7" dur="500"/>
                                        <p:tgtEl>
                                          <p:spTgt spid="102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7">
                                            <p:txEl>
                                              <p:pRg st="1" end="1"/>
                                            </p:txEl>
                                          </p:spTgt>
                                        </p:tgtEl>
                                        <p:attrNameLst>
                                          <p:attrName>style.visibility</p:attrName>
                                        </p:attrNameLst>
                                      </p:cBhvr>
                                      <p:to>
                                        <p:strVal val="visible"/>
                                      </p:to>
                                    </p:set>
                                    <p:animEffect transition="in" filter="fade">
                                      <p:cBhvr>
                                        <p:cTn id="12" dur="500"/>
                                        <p:tgtEl>
                                          <p:spTgt spid="102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type="body" idx="1"/>
          </p:nvPr>
        </p:nvSpPr>
        <p:spPr>
          <a:xfrm>
            <a:off x="381000" y="1317625"/>
            <a:ext cx="8610600" cy="5083175"/>
          </a:xfrm>
        </p:spPr>
        <p:txBody>
          <a:bodyPr/>
          <a:lstStyle/>
          <a:p>
            <a:pPr eaLnBrk="1" hangingPunct="1">
              <a:spcBef>
                <a:spcPct val="50000"/>
              </a:spcBef>
            </a:pPr>
            <a:r>
              <a:rPr lang="en-US" altLang="en-US" sz="3800" b="1" dirty="0">
                <a:latin typeface="Constantia" pitchFamily="18" charset="0"/>
              </a:rPr>
              <a:t>The Crusades weaken Constantinople &amp; the </a:t>
            </a:r>
            <a:r>
              <a:rPr lang="en-US" altLang="en-US" sz="3800" b="1" dirty="0">
                <a:solidFill>
                  <a:srgbClr val="FF0000"/>
                </a:solidFill>
                <a:latin typeface="Constantia" pitchFamily="18" charset="0"/>
              </a:rPr>
              <a:t>power</a:t>
            </a:r>
            <a:r>
              <a:rPr lang="en-US" altLang="en-US" sz="3800" b="1" dirty="0">
                <a:latin typeface="Constantia" pitchFamily="18" charset="0"/>
              </a:rPr>
              <a:t> of the Byzantine Empire</a:t>
            </a:r>
          </a:p>
          <a:p>
            <a:pPr eaLnBrk="1" hangingPunct="1">
              <a:spcBef>
                <a:spcPct val="50000"/>
              </a:spcBef>
            </a:pPr>
            <a:r>
              <a:rPr lang="en-US" altLang="en-US" sz="3800" b="1" dirty="0">
                <a:latin typeface="Constantia" pitchFamily="18" charset="0"/>
              </a:rPr>
              <a:t>During the 4th Crusade, Christians </a:t>
            </a:r>
            <a:r>
              <a:rPr lang="en-US" altLang="en-US" sz="3800" b="1" dirty="0">
                <a:solidFill>
                  <a:srgbClr val="FF0000"/>
                </a:solidFill>
                <a:latin typeface="Constantia" pitchFamily="18" charset="0"/>
              </a:rPr>
              <a:t>destroy</a:t>
            </a:r>
            <a:r>
              <a:rPr lang="en-US" altLang="en-US" sz="3800" b="1" dirty="0">
                <a:latin typeface="Constantia" pitchFamily="18" charset="0"/>
              </a:rPr>
              <a:t> Constantinople</a:t>
            </a:r>
          </a:p>
          <a:p>
            <a:pPr eaLnBrk="1" hangingPunct="1">
              <a:spcBef>
                <a:spcPct val="50000"/>
              </a:spcBef>
            </a:pPr>
            <a:r>
              <a:rPr lang="en-US" altLang="en-US" sz="3800" b="1" dirty="0">
                <a:latin typeface="Constantia" pitchFamily="18" charset="0"/>
              </a:rPr>
              <a:t>2 other Crusades strike </a:t>
            </a:r>
            <a:r>
              <a:rPr lang="en-US" altLang="en-US" sz="3800" b="1" dirty="0">
                <a:solidFill>
                  <a:srgbClr val="FF0000"/>
                </a:solidFill>
                <a:latin typeface="Constantia" pitchFamily="18" charset="0"/>
              </a:rPr>
              <a:t>Egypt</a:t>
            </a:r>
            <a:r>
              <a:rPr lang="en-US" altLang="en-US" sz="3800" b="1" dirty="0">
                <a:latin typeface="Constantia" pitchFamily="18" charset="0"/>
              </a:rPr>
              <a:t> but fail to weaken the Muslims</a:t>
            </a:r>
          </a:p>
          <a:p>
            <a:pPr eaLnBrk="1" hangingPunct="1">
              <a:spcBef>
                <a:spcPct val="50000"/>
              </a:spcBef>
              <a:buFontTx/>
              <a:buNone/>
            </a:pPr>
            <a:endParaRPr lang="en-US" altLang="en-US" b="1" dirty="0" smtClean="0"/>
          </a:p>
          <a:p>
            <a:pPr eaLnBrk="1" hangingPunct="1">
              <a:spcBef>
                <a:spcPct val="50000"/>
              </a:spcBef>
              <a:buFontTx/>
              <a:buNone/>
            </a:pPr>
            <a:endParaRPr lang="en-US" altLang="en-US" b="1" dirty="0" smtClean="0"/>
          </a:p>
          <a:p>
            <a:pPr eaLnBrk="1" hangingPunct="1"/>
            <a:endParaRPr lang="en-US" altLang="en-US" dirty="0" smtClean="0"/>
          </a:p>
        </p:txBody>
      </p:sp>
      <p:sp>
        <p:nvSpPr>
          <p:cNvPr id="10242" name="Rectangle 2"/>
          <p:cNvSpPr>
            <a:spLocks noGrp="1" noChangeArrowheads="1"/>
          </p:cNvSpPr>
          <p:nvPr>
            <p:ph type="title"/>
          </p:nvPr>
        </p:nvSpPr>
        <p:spPr>
          <a:xfrm>
            <a:off x="0" y="304800"/>
            <a:ext cx="9144000" cy="1066800"/>
          </a:xfrm>
        </p:spPr>
        <p:txBody>
          <a:bodyPr/>
          <a:lstStyle/>
          <a:p>
            <a:pPr eaLnBrk="1" hangingPunct="1">
              <a:defRPr/>
            </a:pPr>
            <a:r>
              <a:rPr lang="en-US" sz="6000" dirty="0" smtClean="0">
                <a:effectLst>
                  <a:outerShdw blurRad="38100" dist="38100" dir="2700000" algn="tl">
                    <a:srgbClr val="000000"/>
                  </a:outerShdw>
                </a:effectLst>
                <a:latin typeface="Cooper Black" pitchFamily="18" charset="0"/>
              </a:rPr>
              <a:t>Later Crusades</a:t>
            </a:r>
          </a:p>
        </p:txBody>
      </p:sp>
    </p:spTree>
    <p:extLst>
      <p:ext uri="{BB962C8B-B14F-4D97-AF65-F5344CB8AC3E}">
        <p14:creationId xmlns:p14="http://schemas.microsoft.com/office/powerpoint/2010/main" val="97040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animEffect transition="in" filter="fade">
                                      <p:cBhvr>
                                        <p:cTn id="7" dur="500"/>
                                        <p:tgtEl>
                                          <p:spTgt spid="102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7">
                                            <p:txEl>
                                              <p:pRg st="1" end="1"/>
                                            </p:txEl>
                                          </p:spTgt>
                                        </p:tgtEl>
                                        <p:attrNameLst>
                                          <p:attrName>style.visibility</p:attrName>
                                        </p:attrNameLst>
                                      </p:cBhvr>
                                      <p:to>
                                        <p:strVal val="visible"/>
                                      </p:to>
                                    </p:set>
                                    <p:animEffect transition="in" filter="fade">
                                      <p:cBhvr>
                                        <p:cTn id="12" dur="500"/>
                                        <p:tgtEl>
                                          <p:spTgt spid="102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7">
                                            <p:txEl>
                                              <p:pRg st="2" end="2"/>
                                            </p:txEl>
                                          </p:spTgt>
                                        </p:tgtEl>
                                        <p:attrNameLst>
                                          <p:attrName>style.visibility</p:attrName>
                                        </p:attrNameLst>
                                      </p:cBhvr>
                                      <p:to>
                                        <p:strVal val="visible"/>
                                      </p:to>
                                    </p:set>
                                    <p:animEffect transition="in" filter="fade">
                                      <p:cBhvr>
                                        <p:cTn id="17" dur="500"/>
                                        <p:tgtEl>
                                          <p:spTgt spid="102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74638"/>
            <a:ext cx="9144000" cy="1173162"/>
          </a:xfrm>
        </p:spPr>
        <p:txBody>
          <a:bodyPr/>
          <a:lstStyle/>
          <a:p>
            <a:pPr eaLnBrk="1" hangingPunct="1">
              <a:defRPr/>
            </a:pPr>
            <a:r>
              <a:rPr lang="en-US" sz="6000" dirty="0" smtClean="0">
                <a:effectLst>
                  <a:outerShdw blurRad="38100" dist="38100" dir="2700000" algn="tl">
                    <a:srgbClr val="000000"/>
                  </a:outerShdw>
                </a:effectLst>
                <a:latin typeface="Cooper Black" pitchFamily="18" charset="0"/>
              </a:rPr>
              <a:t>Effects of Crusades</a:t>
            </a:r>
          </a:p>
        </p:txBody>
      </p:sp>
      <p:sp>
        <p:nvSpPr>
          <p:cNvPr id="11270" name="Rectangle 6"/>
          <p:cNvSpPr>
            <a:spLocks noGrp="1" noChangeArrowheads="1"/>
          </p:cNvSpPr>
          <p:nvPr>
            <p:ph type="body" idx="1"/>
          </p:nvPr>
        </p:nvSpPr>
        <p:spPr>
          <a:xfrm>
            <a:off x="228600" y="1752600"/>
            <a:ext cx="8763000" cy="4373563"/>
          </a:xfrm>
        </p:spPr>
        <p:txBody>
          <a:bodyPr/>
          <a:lstStyle/>
          <a:p>
            <a:pPr eaLnBrk="1" hangingPunct="1">
              <a:spcBef>
                <a:spcPct val="50000"/>
              </a:spcBef>
              <a:defRPr/>
            </a:pPr>
            <a:r>
              <a:rPr lang="en-US" sz="4000" b="1" dirty="0">
                <a:effectLst>
                  <a:outerShdw blurRad="38100" dist="38100" dir="2700000" algn="tl">
                    <a:srgbClr val="000000"/>
                  </a:outerShdw>
                </a:effectLst>
                <a:latin typeface="Constantia" pitchFamily="18" charset="0"/>
              </a:rPr>
              <a:t>Crusades demonstrate the power of the </a:t>
            </a:r>
            <a:r>
              <a:rPr lang="en-US" sz="4000" b="1" dirty="0">
                <a:solidFill>
                  <a:srgbClr val="FF0000"/>
                </a:solidFill>
                <a:effectLst>
                  <a:outerShdw blurRad="38100" dist="38100" dir="2700000" algn="tl">
                    <a:srgbClr val="000000"/>
                  </a:outerShdw>
                </a:effectLst>
                <a:latin typeface="Constantia" pitchFamily="18" charset="0"/>
              </a:rPr>
              <a:t>Church</a:t>
            </a:r>
          </a:p>
          <a:p>
            <a:pPr eaLnBrk="1" hangingPunct="1">
              <a:spcBef>
                <a:spcPct val="50000"/>
              </a:spcBef>
              <a:defRPr/>
            </a:pPr>
            <a:r>
              <a:rPr lang="en-US" sz="4000" b="1" dirty="0">
                <a:effectLst>
                  <a:outerShdw blurRad="38100" dist="38100" dir="2700000" algn="tl">
                    <a:srgbClr val="000000"/>
                  </a:outerShdw>
                </a:effectLst>
                <a:latin typeface="Constantia" pitchFamily="18" charset="0"/>
              </a:rPr>
              <a:t>Merchants expand trade, bringing goods to </a:t>
            </a:r>
            <a:r>
              <a:rPr lang="en-US" sz="4000" b="1" dirty="0">
                <a:solidFill>
                  <a:srgbClr val="FF0000"/>
                </a:solidFill>
                <a:effectLst>
                  <a:outerShdw blurRad="38100" dist="38100" dir="2700000" algn="tl">
                    <a:srgbClr val="000000"/>
                  </a:outerShdw>
                </a:effectLst>
                <a:latin typeface="Constantia" pitchFamily="18" charset="0"/>
              </a:rPr>
              <a:t>Europe </a:t>
            </a:r>
            <a:r>
              <a:rPr lang="en-US" sz="4000" b="1" dirty="0">
                <a:effectLst>
                  <a:outerShdw blurRad="38100" dist="38100" dir="2700000" algn="tl">
                    <a:srgbClr val="000000"/>
                  </a:outerShdw>
                </a:effectLst>
                <a:latin typeface="Constantia" pitchFamily="18" charset="0"/>
              </a:rPr>
              <a:t>from </a:t>
            </a:r>
            <a:r>
              <a:rPr lang="en-US" sz="4000" b="1" dirty="0">
                <a:solidFill>
                  <a:srgbClr val="FF0000"/>
                </a:solidFill>
                <a:effectLst>
                  <a:outerShdw blurRad="38100" dist="38100" dir="2700000" algn="tl">
                    <a:srgbClr val="000000"/>
                  </a:outerShdw>
                </a:effectLst>
                <a:latin typeface="Constantia" pitchFamily="18" charset="0"/>
              </a:rPr>
              <a:t>Asia</a:t>
            </a:r>
          </a:p>
          <a:p>
            <a:pPr eaLnBrk="1" hangingPunct="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animEffect transition="in" filter="fade">
                                      <p:cBhvr>
                                        <p:cTn id="7" dur="500"/>
                                        <p:tgtEl>
                                          <p:spTgt spid="112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70">
                                            <p:txEl>
                                              <p:pRg st="1" end="1"/>
                                            </p:txEl>
                                          </p:spTgt>
                                        </p:tgtEl>
                                        <p:attrNameLst>
                                          <p:attrName>style.visibility</p:attrName>
                                        </p:attrNameLst>
                                      </p:cBhvr>
                                      <p:to>
                                        <p:strVal val="visible"/>
                                      </p:to>
                                    </p:set>
                                    <p:animEffect transition="in" filter="fade">
                                      <p:cBhvr>
                                        <p:cTn id="12" dur="500"/>
                                        <p:tgtEl>
                                          <p:spTgt spid="112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rusa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1996" y="152400"/>
            <a:ext cx="3352929" cy="434340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nvPr>
        </p:nvSpPr>
        <p:spPr>
          <a:xfrm>
            <a:off x="228600" y="169817"/>
            <a:ext cx="9144000" cy="1173162"/>
          </a:xfrm>
        </p:spPr>
        <p:txBody>
          <a:bodyPr/>
          <a:lstStyle/>
          <a:p>
            <a:pPr algn="l" eaLnBrk="1" hangingPunct="1">
              <a:defRPr/>
            </a:pPr>
            <a:r>
              <a:rPr lang="en-US" sz="6000" dirty="0" smtClean="0">
                <a:effectLst>
                  <a:outerShdw blurRad="38100" dist="38100" dir="2700000" algn="tl">
                    <a:srgbClr val="000000"/>
                  </a:outerShdw>
                </a:effectLst>
                <a:latin typeface="Cooper Black" pitchFamily="18" charset="0"/>
              </a:rPr>
              <a:t>Effects of Crusades</a:t>
            </a:r>
          </a:p>
        </p:txBody>
      </p:sp>
      <p:sp>
        <p:nvSpPr>
          <p:cNvPr id="11270" name="Rectangle 6"/>
          <p:cNvSpPr>
            <a:spLocks noGrp="1" noChangeArrowheads="1"/>
          </p:cNvSpPr>
          <p:nvPr>
            <p:ph type="body" idx="1"/>
          </p:nvPr>
        </p:nvSpPr>
        <p:spPr>
          <a:xfrm>
            <a:off x="228600" y="1295400"/>
            <a:ext cx="5943600" cy="4830763"/>
          </a:xfrm>
        </p:spPr>
        <p:txBody>
          <a:bodyPr/>
          <a:lstStyle/>
          <a:p>
            <a:pPr eaLnBrk="1" hangingPunct="1">
              <a:spcBef>
                <a:spcPct val="50000"/>
              </a:spcBef>
              <a:defRPr/>
            </a:pPr>
            <a:r>
              <a:rPr lang="en-US" sz="4000" b="1" dirty="0">
                <a:effectLst>
                  <a:outerShdw blurRad="38100" dist="38100" dir="2700000" algn="tl">
                    <a:srgbClr val="000000"/>
                  </a:outerShdw>
                </a:effectLst>
                <a:latin typeface="Constantia" pitchFamily="18" charset="0"/>
              </a:rPr>
              <a:t>Failure of later Crusades </a:t>
            </a:r>
            <a:r>
              <a:rPr lang="en-US" sz="4000" b="1" dirty="0">
                <a:solidFill>
                  <a:srgbClr val="FF0000"/>
                </a:solidFill>
                <a:effectLst>
                  <a:outerShdw blurRad="38100" dist="38100" dir="2700000" algn="tl">
                    <a:srgbClr val="000000"/>
                  </a:outerShdw>
                </a:effectLst>
                <a:latin typeface="Constantia" pitchFamily="18" charset="0"/>
              </a:rPr>
              <a:t>weakens </a:t>
            </a:r>
            <a:r>
              <a:rPr lang="en-US" sz="4000" b="1" dirty="0">
                <a:effectLst>
                  <a:outerShdw blurRad="38100" dist="38100" dir="2700000" algn="tl">
                    <a:srgbClr val="000000"/>
                  </a:outerShdw>
                </a:effectLst>
                <a:latin typeface="Constantia" pitchFamily="18" charset="0"/>
              </a:rPr>
              <a:t>pope &amp; nobles, strengthens the </a:t>
            </a:r>
            <a:r>
              <a:rPr lang="en-US" sz="4000" b="1" dirty="0" smtClean="0">
                <a:effectLst>
                  <a:outerShdw blurRad="38100" dist="38100" dir="2700000" algn="tl">
                    <a:srgbClr val="000000"/>
                  </a:outerShdw>
                </a:effectLst>
                <a:latin typeface="Constantia" pitchFamily="18" charset="0"/>
              </a:rPr>
              <a:t> power </a:t>
            </a:r>
            <a:r>
              <a:rPr lang="en-US" sz="4000" b="1" dirty="0">
                <a:effectLst>
                  <a:outerShdw blurRad="38100" dist="38100" dir="2700000" algn="tl">
                    <a:srgbClr val="000000"/>
                  </a:outerShdw>
                </a:effectLst>
                <a:latin typeface="Constantia" pitchFamily="18" charset="0"/>
              </a:rPr>
              <a:t>of </a:t>
            </a:r>
            <a:r>
              <a:rPr lang="en-US" sz="4000" b="1" dirty="0">
                <a:solidFill>
                  <a:srgbClr val="FF0000"/>
                </a:solidFill>
                <a:effectLst>
                  <a:outerShdw blurRad="38100" dist="38100" dir="2700000" algn="tl">
                    <a:srgbClr val="000000"/>
                  </a:outerShdw>
                </a:effectLst>
                <a:latin typeface="Constantia" pitchFamily="18" charset="0"/>
              </a:rPr>
              <a:t>kings</a:t>
            </a:r>
          </a:p>
          <a:p>
            <a:pPr eaLnBrk="1" hangingPunct="1">
              <a:spcBef>
                <a:spcPct val="50000"/>
              </a:spcBef>
              <a:defRPr/>
            </a:pPr>
            <a:r>
              <a:rPr lang="en-US" sz="4000" b="1" dirty="0">
                <a:effectLst>
                  <a:outerShdw blurRad="38100" dist="38100" dir="2700000" algn="tl">
                    <a:srgbClr val="000000"/>
                  </a:outerShdw>
                </a:effectLst>
                <a:latin typeface="Constantia" pitchFamily="18" charset="0"/>
              </a:rPr>
              <a:t>Create a lasting </a:t>
            </a:r>
            <a:r>
              <a:rPr lang="en-US" sz="4000" b="1" dirty="0">
                <a:solidFill>
                  <a:srgbClr val="FF0000"/>
                </a:solidFill>
                <a:effectLst>
                  <a:outerShdw blurRad="38100" dist="38100" dir="2700000" algn="tl">
                    <a:srgbClr val="000000"/>
                  </a:outerShdw>
                </a:effectLst>
                <a:latin typeface="Constantia" pitchFamily="18" charset="0"/>
              </a:rPr>
              <a:t>bitterness</a:t>
            </a:r>
            <a:r>
              <a:rPr lang="en-US" sz="4000" b="1" dirty="0">
                <a:effectLst>
                  <a:outerShdw blurRad="38100" dist="38100" dir="2700000" algn="tl">
                    <a:srgbClr val="000000"/>
                  </a:outerShdw>
                </a:effectLst>
                <a:latin typeface="Constantia" pitchFamily="18" charset="0"/>
              </a:rPr>
              <a:t> between Christians &amp; Muslims</a:t>
            </a:r>
          </a:p>
        </p:txBody>
      </p:sp>
    </p:spTree>
    <p:extLst>
      <p:ext uri="{BB962C8B-B14F-4D97-AF65-F5344CB8AC3E}">
        <p14:creationId xmlns:p14="http://schemas.microsoft.com/office/powerpoint/2010/main" val="329811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animEffect transition="in" filter="fade">
                                      <p:cBhvr>
                                        <p:cTn id="7" dur="500"/>
                                        <p:tgtEl>
                                          <p:spTgt spid="112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70">
                                            <p:txEl>
                                              <p:pRg st="1" end="1"/>
                                            </p:txEl>
                                          </p:spTgt>
                                        </p:tgtEl>
                                        <p:attrNameLst>
                                          <p:attrName>style.visibility</p:attrName>
                                        </p:attrNameLst>
                                      </p:cBhvr>
                                      <p:to>
                                        <p:strVal val="visible"/>
                                      </p:to>
                                    </p:set>
                                    <p:animEffect transition="in" filter="fade">
                                      <p:cBhvr>
                                        <p:cTn id="12" dur="500"/>
                                        <p:tgtEl>
                                          <p:spTgt spid="112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152400"/>
            <a:ext cx="8229600" cy="1143000"/>
          </a:xfrm>
        </p:spPr>
        <p:txBody>
          <a:bodyPr/>
          <a:lstStyle/>
          <a:p>
            <a:pPr eaLnBrk="1" hangingPunct="1">
              <a:defRPr/>
            </a:pPr>
            <a:r>
              <a:rPr lang="en-US" sz="6000" dirty="0" smtClean="0">
                <a:effectLst>
                  <a:outerShdw blurRad="38100" dist="38100" dir="2700000" algn="tl">
                    <a:srgbClr val="000000"/>
                  </a:outerShdw>
                </a:effectLst>
                <a:latin typeface="Cooper Black" pitchFamily="18" charset="0"/>
              </a:rPr>
              <a:t>Background</a:t>
            </a:r>
          </a:p>
        </p:txBody>
      </p:sp>
      <p:sp>
        <p:nvSpPr>
          <p:cNvPr id="28675" name="Rectangle 3"/>
          <p:cNvSpPr>
            <a:spLocks noGrp="1" noChangeArrowheads="1"/>
          </p:cNvSpPr>
          <p:nvPr>
            <p:ph type="body" idx="1"/>
          </p:nvPr>
        </p:nvSpPr>
        <p:spPr>
          <a:xfrm>
            <a:off x="149406" y="1394618"/>
            <a:ext cx="8686800" cy="4525963"/>
          </a:xfrm>
        </p:spPr>
        <p:txBody>
          <a:bodyPr/>
          <a:lstStyle/>
          <a:p>
            <a:pPr eaLnBrk="1" hangingPunct="1">
              <a:defRPr/>
            </a:pPr>
            <a:r>
              <a:rPr lang="en-US" sz="4000" b="1" dirty="0">
                <a:effectLst>
                  <a:outerShdw blurRad="38100" dist="38100" dir="2700000" algn="tl">
                    <a:srgbClr val="000000"/>
                  </a:outerShdw>
                </a:effectLst>
                <a:latin typeface="Constantia" pitchFamily="18" charset="0"/>
              </a:rPr>
              <a:t>During the </a:t>
            </a:r>
            <a:r>
              <a:rPr lang="en-US" sz="4000" b="1" dirty="0">
                <a:solidFill>
                  <a:srgbClr val="FF0000"/>
                </a:solidFill>
                <a:effectLst>
                  <a:outerShdw blurRad="38100" dist="38100" dir="2700000" algn="tl">
                    <a:srgbClr val="000000"/>
                  </a:outerShdw>
                </a:effectLst>
                <a:latin typeface="Constantia" pitchFamily="18" charset="0"/>
              </a:rPr>
              <a:t>Age of Faith </a:t>
            </a:r>
            <a:r>
              <a:rPr lang="en-US" sz="4000" b="1" dirty="0">
                <a:effectLst>
                  <a:outerShdw blurRad="38100" dist="38100" dir="2700000" algn="tl">
                    <a:srgbClr val="000000"/>
                  </a:outerShdw>
                </a:effectLst>
                <a:latin typeface="Constantia" pitchFamily="18" charset="0"/>
              </a:rPr>
              <a:t>in the European Middle Ages</a:t>
            </a:r>
          </a:p>
          <a:p>
            <a:pPr eaLnBrk="1" hangingPunct="1">
              <a:defRPr/>
            </a:pPr>
            <a:r>
              <a:rPr lang="en-US" sz="4000" b="1" dirty="0">
                <a:effectLst>
                  <a:outerShdw blurRad="38100" dist="38100" dir="2700000" algn="tl">
                    <a:srgbClr val="000000"/>
                  </a:outerShdw>
                </a:effectLst>
                <a:latin typeface="Constantia" pitchFamily="18" charset="0"/>
              </a:rPr>
              <a:t>Byzantine emperor asks for help from Christian </a:t>
            </a:r>
            <a:r>
              <a:rPr lang="en-US" sz="4000" b="1" dirty="0" smtClean="0">
                <a:effectLst>
                  <a:outerShdw blurRad="38100" dist="38100" dir="2700000" algn="tl">
                    <a:srgbClr val="000000"/>
                  </a:outerShdw>
                </a:effectLst>
                <a:latin typeface="Constantia" pitchFamily="18" charset="0"/>
              </a:rPr>
              <a:t>                                      Western </a:t>
            </a:r>
            <a:r>
              <a:rPr lang="en-US" sz="4000" b="1" dirty="0">
                <a:effectLst>
                  <a:outerShdw blurRad="38100" dist="38100" dir="2700000" algn="tl">
                    <a:srgbClr val="000000"/>
                  </a:outerShdw>
                </a:effectLst>
                <a:latin typeface="Constantia" pitchFamily="18" charset="0"/>
              </a:rPr>
              <a:t>Europe </a:t>
            </a:r>
            <a:r>
              <a:rPr lang="en-US" sz="4000" b="1" dirty="0" smtClean="0">
                <a:effectLst>
                  <a:outerShdw blurRad="38100" dist="38100" dir="2700000" algn="tl">
                    <a:srgbClr val="000000"/>
                  </a:outerShdw>
                </a:effectLst>
                <a:latin typeface="Constantia" pitchFamily="18" charset="0"/>
              </a:rPr>
              <a:t>                                        against                                               threatening                                       </a:t>
            </a:r>
            <a:r>
              <a:rPr lang="en-US" sz="4000" b="1" dirty="0" smtClean="0">
                <a:solidFill>
                  <a:srgbClr val="FF0000"/>
                </a:solidFill>
                <a:effectLst>
                  <a:outerShdw blurRad="38100" dist="38100" dir="2700000" algn="tl">
                    <a:srgbClr val="000000"/>
                  </a:outerShdw>
                </a:effectLst>
                <a:latin typeface="Constantia" pitchFamily="18" charset="0"/>
              </a:rPr>
              <a:t>Muslim </a:t>
            </a:r>
            <a:r>
              <a:rPr lang="en-US" sz="4000" b="1" dirty="0" smtClean="0">
                <a:effectLst>
                  <a:outerShdw blurRad="38100" dist="38100" dir="2700000" algn="tl">
                    <a:srgbClr val="000000"/>
                  </a:outerShdw>
                </a:effectLst>
                <a:latin typeface="Constantia" pitchFamily="18" charset="0"/>
              </a:rPr>
              <a:t>Turks</a:t>
            </a:r>
            <a:endParaRPr lang="en-US" sz="4000" b="1" dirty="0">
              <a:effectLst>
                <a:outerShdw blurRad="38100" dist="38100" dir="2700000" algn="tl">
                  <a:srgbClr val="000000"/>
                </a:outerShdw>
              </a:effectLst>
              <a:latin typeface="Constantia" pitchFamily="18" charset="0"/>
            </a:endParaRPr>
          </a:p>
        </p:txBody>
      </p:sp>
      <p:pic>
        <p:nvPicPr>
          <p:cNvPr id="4" name="Picture 6" descr="crusades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731" y="3657600"/>
            <a:ext cx="3800475" cy="3014325"/>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1000" fill="hold"/>
                                        <p:tgtEl>
                                          <p:spTgt spid="286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86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 calcmode="lin" valueType="num">
                                      <p:cBhvr>
                                        <p:cTn id="14" dur="1000" fill="hold"/>
                                        <p:tgtEl>
                                          <p:spTgt spid="2867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86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152400"/>
            <a:ext cx="8229600" cy="1143000"/>
          </a:xfrm>
        </p:spPr>
        <p:txBody>
          <a:bodyPr/>
          <a:lstStyle/>
          <a:p>
            <a:pPr eaLnBrk="1" hangingPunct="1">
              <a:defRPr/>
            </a:pPr>
            <a:r>
              <a:rPr lang="en-US" sz="6000" dirty="0" smtClean="0">
                <a:effectLst>
                  <a:outerShdw blurRad="38100" dist="38100" dir="2700000" algn="tl">
                    <a:srgbClr val="000000"/>
                  </a:outerShdw>
                </a:effectLst>
                <a:latin typeface="Cooper Black" pitchFamily="18" charset="0"/>
              </a:rPr>
              <a:t>Background</a:t>
            </a:r>
          </a:p>
        </p:txBody>
      </p:sp>
      <p:sp>
        <p:nvSpPr>
          <p:cNvPr id="28675" name="Rectangle 3"/>
          <p:cNvSpPr>
            <a:spLocks noGrp="1" noChangeArrowheads="1"/>
          </p:cNvSpPr>
          <p:nvPr>
            <p:ph type="body" idx="1"/>
          </p:nvPr>
        </p:nvSpPr>
        <p:spPr>
          <a:xfrm>
            <a:off x="149406" y="1394618"/>
            <a:ext cx="8686800" cy="5082382"/>
          </a:xfrm>
        </p:spPr>
        <p:txBody>
          <a:bodyPr/>
          <a:lstStyle/>
          <a:p>
            <a:pPr eaLnBrk="1" hangingPunct="1">
              <a:defRPr/>
            </a:pPr>
            <a:r>
              <a:rPr lang="en-US" sz="2800" b="1" dirty="0" smtClean="0">
                <a:effectLst>
                  <a:outerShdw blurRad="38100" dist="38100" dir="2700000" algn="tl">
                    <a:srgbClr val="000000"/>
                  </a:outerShdw>
                </a:effectLst>
                <a:latin typeface="Segoe Print" panose="02000600000000000000" pitchFamily="2" charset="0"/>
              </a:rPr>
              <a:t>“Come then, with all your people and give battle with all your strength, so that all this treasure shall not fall into the hands of the Turks…Therefore act while there is still time lest the kingdom of the Christians shall vanish from your sight and, what is more important, the Holy </a:t>
            </a:r>
            <a:r>
              <a:rPr lang="en-US" sz="2800" b="1" dirty="0" err="1" smtClean="0">
                <a:effectLst>
                  <a:outerShdw blurRad="38100" dist="38100" dir="2700000" algn="tl">
                    <a:srgbClr val="000000"/>
                  </a:outerShdw>
                </a:effectLst>
                <a:latin typeface="Segoe Print" panose="02000600000000000000" pitchFamily="2" charset="0"/>
              </a:rPr>
              <a:t>Sepulchre</a:t>
            </a:r>
            <a:r>
              <a:rPr lang="en-US" sz="2800" b="1" dirty="0" smtClean="0">
                <a:effectLst>
                  <a:outerShdw blurRad="38100" dist="38100" dir="2700000" algn="tl">
                    <a:srgbClr val="000000"/>
                  </a:outerShdw>
                </a:effectLst>
                <a:latin typeface="Segoe Print" panose="02000600000000000000" pitchFamily="2" charset="0"/>
              </a:rPr>
              <a:t> [the tomb where Jesus was buried] shall vanish.  And in your coming you will find your reward in heaven, and if you do not come, God will condemn you.” </a:t>
            </a:r>
          </a:p>
          <a:p>
            <a:pPr lvl="1" eaLnBrk="1" hangingPunct="1">
              <a:defRPr/>
            </a:pPr>
            <a:r>
              <a:rPr lang="en-US" sz="2400" b="1" dirty="0" smtClean="0">
                <a:effectLst>
                  <a:outerShdw blurRad="38100" dist="38100" dir="2700000" algn="tl">
                    <a:srgbClr val="000000"/>
                  </a:outerShdw>
                </a:effectLst>
                <a:latin typeface="Segoe Print" panose="02000600000000000000" pitchFamily="2" charset="0"/>
              </a:rPr>
              <a:t>– Byzantine Emperor Alexius </a:t>
            </a:r>
            <a:r>
              <a:rPr lang="en-US" sz="2400" b="1" dirty="0" err="1" smtClean="0">
                <a:effectLst>
                  <a:outerShdw blurRad="38100" dist="38100" dir="2700000" algn="tl">
                    <a:srgbClr val="000000"/>
                  </a:outerShdw>
                </a:effectLst>
                <a:latin typeface="Segoe Print" panose="02000600000000000000" pitchFamily="2" charset="0"/>
              </a:rPr>
              <a:t>Comnenus</a:t>
            </a:r>
            <a:endParaRPr lang="en-US" sz="2400" b="1" dirty="0">
              <a:effectLst>
                <a:outerShdw blurRad="38100" dist="38100" dir="2700000" algn="tl">
                  <a:srgbClr val="000000"/>
                </a:outerShdw>
              </a:effectLst>
              <a:latin typeface="Segoe Print" panose="02000600000000000000" pitchFamily="2" charset="0"/>
            </a:endParaRPr>
          </a:p>
        </p:txBody>
      </p:sp>
    </p:spTree>
    <p:extLst>
      <p:ext uri="{BB962C8B-B14F-4D97-AF65-F5344CB8AC3E}">
        <p14:creationId xmlns:p14="http://schemas.microsoft.com/office/powerpoint/2010/main" val="4008566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1000" fill="hold"/>
                                        <p:tgtEl>
                                          <p:spTgt spid="286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86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 calcmode="lin" valueType="num">
                                      <p:cBhvr>
                                        <p:cTn id="14" dur="1000" fill="hold"/>
                                        <p:tgtEl>
                                          <p:spTgt spid="2867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86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6000" dirty="0" smtClean="0">
                <a:effectLst>
                  <a:outerShdw blurRad="38100" dist="38100" dir="2700000" algn="tl">
                    <a:srgbClr val="000000"/>
                  </a:outerShdw>
                </a:effectLst>
                <a:latin typeface="Cooper Black" pitchFamily="18" charset="0"/>
              </a:rPr>
              <a:t>Background</a:t>
            </a:r>
          </a:p>
        </p:txBody>
      </p:sp>
      <p:sp>
        <p:nvSpPr>
          <p:cNvPr id="28675" name="Rectangle 3"/>
          <p:cNvSpPr>
            <a:spLocks noGrp="1" noChangeArrowheads="1"/>
          </p:cNvSpPr>
          <p:nvPr>
            <p:ph type="body" idx="1"/>
          </p:nvPr>
        </p:nvSpPr>
        <p:spPr>
          <a:xfrm>
            <a:off x="228600" y="1600200"/>
            <a:ext cx="8686800" cy="4525963"/>
          </a:xfrm>
        </p:spPr>
        <p:txBody>
          <a:bodyPr/>
          <a:lstStyle/>
          <a:p>
            <a:pPr eaLnBrk="1" hangingPunct="1">
              <a:defRPr/>
            </a:pPr>
            <a:r>
              <a:rPr lang="en-US" sz="3600" b="1" dirty="0" smtClean="0">
                <a:effectLst>
                  <a:outerShdw blurRad="38100" dist="38100" dir="2700000" algn="tl">
                    <a:srgbClr val="000000"/>
                  </a:outerShdw>
                </a:effectLst>
                <a:latin typeface="Constantia" pitchFamily="18" charset="0"/>
              </a:rPr>
              <a:t>Popes </a:t>
            </a:r>
            <a:r>
              <a:rPr lang="en-US" sz="3600" b="1" dirty="0">
                <a:effectLst>
                  <a:outerShdw blurRad="38100" dist="38100" dir="2700000" algn="tl">
                    <a:srgbClr val="000000"/>
                  </a:outerShdw>
                </a:effectLst>
                <a:latin typeface="Constantia" pitchFamily="18" charset="0"/>
              </a:rPr>
              <a:t>begin to call for Crusades – </a:t>
            </a:r>
            <a:r>
              <a:rPr lang="en-US" sz="3600" b="1" dirty="0">
                <a:solidFill>
                  <a:srgbClr val="FF0000"/>
                </a:solidFill>
                <a:effectLst>
                  <a:outerShdw blurRad="38100" dist="38100" dir="2700000" algn="tl">
                    <a:srgbClr val="000000"/>
                  </a:outerShdw>
                </a:effectLst>
                <a:latin typeface="Constantia" pitchFamily="18" charset="0"/>
              </a:rPr>
              <a:t>holy wars </a:t>
            </a:r>
            <a:r>
              <a:rPr lang="en-US" sz="3600" b="1" dirty="0">
                <a:effectLst>
                  <a:outerShdw blurRad="38100" dist="38100" dir="2700000" algn="tl">
                    <a:srgbClr val="000000"/>
                  </a:outerShdw>
                </a:effectLst>
                <a:latin typeface="Constantia" pitchFamily="18" charset="0"/>
              </a:rPr>
              <a:t>- to gain control of the Holy </a:t>
            </a:r>
            <a:r>
              <a:rPr lang="en-US" sz="3600" b="1" dirty="0" smtClean="0">
                <a:effectLst>
                  <a:outerShdw blurRad="38100" dist="38100" dir="2700000" algn="tl">
                    <a:srgbClr val="000000"/>
                  </a:outerShdw>
                </a:effectLst>
                <a:latin typeface="Constantia" pitchFamily="18" charset="0"/>
              </a:rPr>
              <a:t>Land (Jerusalem)</a:t>
            </a:r>
          </a:p>
          <a:p>
            <a:pPr eaLnBrk="1" hangingPunct="1">
              <a:defRPr/>
            </a:pPr>
            <a:r>
              <a:rPr lang="en-US" sz="3600" b="1" dirty="0">
                <a:effectLst>
                  <a:outerShdw blurRad="38100" dist="38100" dir="2700000" algn="tl">
                    <a:srgbClr val="000000"/>
                  </a:outerShdw>
                </a:effectLst>
                <a:latin typeface="Constantia" pitchFamily="18" charset="0"/>
              </a:rPr>
              <a:t>Crusaders are promised a place in </a:t>
            </a:r>
            <a:r>
              <a:rPr lang="en-US" sz="3600" b="1" dirty="0">
                <a:solidFill>
                  <a:srgbClr val="FF0000"/>
                </a:solidFill>
                <a:effectLst>
                  <a:outerShdw blurRad="38100" dist="38100" dir="2700000" algn="tl">
                    <a:srgbClr val="000000"/>
                  </a:outerShdw>
                </a:effectLst>
                <a:latin typeface="Constantia" pitchFamily="18" charset="0"/>
              </a:rPr>
              <a:t>heaven</a:t>
            </a:r>
            <a:r>
              <a:rPr lang="en-US" sz="3600" b="1" dirty="0">
                <a:effectLst>
                  <a:outerShdw blurRad="38100" dist="38100" dir="2700000" algn="tl">
                    <a:srgbClr val="000000"/>
                  </a:outerShdw>
                </a:effectLst>
                <a:latin typeface="Constantia" pitchFamily="18" charset="0"/>
              </a:rPr>
              <a:t> if they died on a Crusade</a:t>
            </a:r>
          </a:p>
          <a:p>
            <a:pPr eaLnBrk="1" hangingPunct="1">
              <a:defRPr/>
            </a:pPr>
            <a:r>
              <a:rPr lang="en-US" sz="3600" b="1" dirty="0">
                <a:effectLst>
                  <a:outerShdw blurRad="38100" dist="38100" dir="2700000" algn="tl">
                    <a:srgbClr val="000000"/>
                  </a:outerShdw>
                </a:effectLst>
                <a:latin typeface="Constantia" pitchFamily="18" charset="0"/>
              </a:rPr>
              <a:t>Over </a:t>
            </a:r>
            <a:r>
              <a:rPr lang="en-US" sz="3600" b="1" dirty="0">
                <a:solidFill>
                  <a:srgbClr val="FF0000"/>
                </a:solidFill>
                <a:effectLst>
                  <a:outerShdw blurRad="38100" dist="38100" dir="2700000" algn="tl">
                    <a:srgbClr val="000000"/>
                  </a:outerShdw>
                </a:effectLst>
                <a:latin typeface="Constantia" pitchFamily="18" charset="0"/>
              </a:rPr>
              <a:t>300</a:t>
            </a:r>
            <a:r>
              <a:rPr lang="en-US" sz="3600" b="1" dirty="0">
                <a:effectLst>
                  <a:outerShdw blurRad="38100" dist="38100" dir="2700000" algn="tl">
                    <a:srgbClr val="000000"/>
                  </a:outerShdw>
                </a:effectLst>
                <a:latin typeface="Constantia" pitchFamily="18" charset="0"/>
              </a:rPr>
              <a:t> years several Crusades are launched; all become weaker &amp; soldiers get greedy</a:t>
            </a:r>
          </a:p>
          <a:p>
            <a:pPr eaLnBrk="1" hangingPunct="1">
              <a:defRPr/>
            </a:pPr>
            <a:endParaRPr lang="en-US" sz="4000" b="1" dirty="0">
              <a:effectLst>
                <a:outerShdw blurRad="38100" dist="38100" dir="2700000" algn="tl">
                  <a:srgbClr val="000000"/>
                </a:outerShdw>
              </a:effectLst>
              <a:latin typeface="Constantia" pitchFamily="18" charset="0"/>
            </a:endParaRPr>
          </a:p>
          <a:p>
            <a:pPr eaLnBrk="1" hangingPunct="1">
              <a:defRPr/>
            </a:pPr>
            <a:endParaRPr lang="en-US" sz="4000" b="1" dirty="0">
              <a:effectLst>
                <a:outerShdw blurRad="38100" dist="38100" dir="2700000" algn="tl">
                  <a:srgbClr val="000000"/>
                </a:outerShdw>
              </a:effectLst>
              <a:latin typeface="Constantia" pitchFamily="18" charset="0"/>
            </a:endParaRPr>
          </a:p>
        </p:txBody>
      </p:sp>
    </p:spTree>
    <p:extLst>
      <p:ext uri="{BB962C8B-B14F-4D97-AF65-F5344CB8AC3E}">
        <p14:creationId xmlns:p14="http://schemas.microsoft.com/office/powerpoint/2010/main" val="373935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1000" fill="hold"/>
                                        <p:tgtEl>
                                          <p:spTgt spid="286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86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 calcmode="lin" valueType="num">
                                      <p:cBhvr>
                                        <p:cTn id="14" dur="1000" fill="hold"/>
                                        <p:tgtEl>
                                          <p:spTgt spid="2867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86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7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8675">
                                            <p:txEl>
                                              <p:pRg st="2" end="2"/>
                                            </p:txEl>
                                          </p:spTgt>
                                        </p:tgtEl>
                                        <p:attrNameLst>
                                          <p:attrName>style.visibility</p:attrName>
                                        </p:attrNameLst>
                                      </p:cBhvr>
                                      <p:to>
                                        <p:strVal val="visible"/>
                                      </p:to>
                                    </p:set>
                                    <p:anim calcmode="lin" valueType="num">
                                      <p:cBhvr>
                                        <p:cTn id="21" dur="1000" fill="hold"/>
                                        <p:tgtEl>
                                          <p:spTgt spid="2867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2867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Grp="1" noChangeArrowheads="1"/>
          </p:cNvSpPr>
          <p:nvPr>
            <p:ph type="body" idx="1"/>
          </p:nvPr>
        </p:nvSpPr>
        <p:spPr>
          <a:xfrm>
            <a:off x="304800" y="1722437"/>
            <a:ext cx="8153400" cy="4906963"/>
          </a:xfrm>
        </p:spPr>
        <p:txBody>
          <a:bodyPr/>
          <a:lstStyle/>
          <a:p>
            <a:pPr eaLnBrk="1" hangingPunct="1">
              <a:defRPr/>
            </a:pPr>
            <a:r>
              <a:rPr lang="en-US" sz="3600" b="1" dirty="0">
                <a:effectLst>
                  <a:outerShdw blurRad="38100" dist="38100" dir="2700000" algn="tl">
                    <a:srgbClr val="000000"/>
                  </a:outerShdw>
                </a:effectLst>
                <a:latin typeface="Constantia" pitchFamily="18" charset="0"/>
              </a:rPr>
              <a:t>Pope wants to reclaim </a:t>
            </a:r>
            <a:r>
              <a:rPr lang="en-US" sz="3600" b="1" dirty="0">
                <a:solidFill>
                  <a:srgbClr val="FF0000"/>
                </a:solidFill>
                <a:effectLst>
                  <a:outerShdw blurRad="38100" dist="38100" dir="2700000" algn="tl">
                    <a:srgbClr val="000000"/>
                  </a:outerShdw>
                </a:effectLst>
                <a:latin typeface="Constantia" pitchFamily="18" charset="0"/>
              </a:rPr>
              <a:t>Jerusalem</a:t>
            </a:r>
            <a:r>
              <a:rPr lang="en-US" sz="3600" b="1" dirty="0">
                <a:effectLst>
                  <a:outerShdw blurRad="38100" dist="38100" dir="2700000" algn="tl">
                    <a:srgbClr val="000000"/>
                  </a:outerShdw>
                </a:effectLst>
                <a:latin typeface="Constantia" pitchFamily="18" charset="0"/>
              </a:rPr>
              <a:t> &amp; re-unite Christianity</a:t>
            </a:r>
          </a:p>
          <a:p>
            <a:pPr eaLnBrk="1" hangingPunct="1">
              <a:defRPr/>
            </a:pPr>
            <a:r>
              <a:rPr lang="en-US" sz="3600" b="1" dirty="0">
                <a:effectLst>
                  <a:outerShdw blurRad="38100" dist="38100" dir="2700000" algn="tl">
                    <a:srgbClr val="000000"/>
                  </a:outerShdw>
                </a:effectLst>
                <a:latin typeface="Constantia" pitchFamily="18" charset="0"/>
              </a:rPr>
              <a:t>Kings use the </a:t>
            </a:r>
            <a:r>
              <a:rPr lang="en-US" sz="3600" b="1" dirty="0" smtClean="0">
                <a:effectLst>
                  <a:outerShdw blurRad="38100" dist="38100" dir="2700000" algn="tl">
                    <a:srgbClr val="000000"/>
                  </a:outerShdw>
                </a:effectLst>
                <a:latin typeface="Constantia" pitchFamily="18" charset="0"/>
              </a:rPr>
              <a:t>                                         Crusades </a:t>
            </a:r>
            <a:r>
              <a:rPr lang="en-US" sz="3600" b="1" dirty="0">
                <a:effectLst>
                  <a:outerShdw blurRad="38100" dist="38100" dir="2700000" algn="tl">
                    <a:srgbClr val="000000"/>
                  </a:outerShdw>
                </a:effectLst>
                <a:latin typeface="Constantia" pitchFamily="18" charset="0"/>
              </a:rPr>
              <a:t>as an </a:t>
            </a:r>
            <a:r>
              <a:rPr lang="en-US" sz="3600" b="1" dirty="0" smtClean="0">
                <a:effectLst>
                  <a:outerShdw blurRad="38100" dist="38100" dir="2700000" algn="tl">
                    <a:srgbClr val="000000"/>
                  </a:outerShdw>
                </a:effectLst>
                <a:latin typeface="Constantia" pitchFamily="18" charset="0"/>
              </a:rPr>
              <a:t>                                           excuse </a:t>
            </a:r>
            <a:r>
              <a:rPr lang="en-US" sz="3600" b="1" dirty="0">
                <a:effectLst>
                  <a:outerShdw blurRad="38100" dist="38100" dir="2700000" algn="tl">
                    <a:srgbClr val="000000"/>
                  </a:outerShdw>
                </a:effectLst>
                <a:latin typeface="Constantia" pitchFamily="18" charset="0"/>
              </a:rPr>
              <a:t>to send </a:t>
            </a:r>
            <a:r>
              <a:rPr lang="en-US" sz="3600" b="1" dirty="0" smtClean="0">
                <a:effectLst>
                  <a:outerShdw blurRad="38100" dist="38100" dir="2700000" algn="tl">
                    <a:srgbClr val="000000"/>
                  </a:outerShdw>
                </a:effectLst>
                <a:latin typeface="Constantia" pitchFamily="18" charset="0"/>
              </a:rPr>
              <a:t>                                               away </a:t>
            </a:r>
            <a:r>
              <a:rPr lang="en-US" sz="3600" b="1" dirty="0">
                <a:solidFill>
                  <a:srgbClr val="FF0000"/>
                </a:solidFill>
                <a:effectLst>
                  <a:outerShdw blurRad="38100" dist="38100" dir="2700000" algn="tl">
                    <a:srgbClr val="000000"/>
                  </a:outerShdw>
                </a:effectLst>
                <a:latin typeface="Constantia" pitchFamily="18" charset="0"/>
              </a:rPr>
              <a:t>unruly</a:t>
            </a:r>
            <a:r>
              <a:rPr lang="en-US" sz="3600" b="1" dirty="0">
                <a:effectLst>
                  <a:outerShdw blurRad="38100" dist="38100" dir="2700000" algn="tl">
                    <a:srgbClr val="000000"/>
                  </a:outerShdw>
                </a:effectLst>
                <a:latin typeface="Constantia" pitchFamily="18" charset="0"/>
              </a:rPr>
              <a:t> </a:t>
            </a:r>
            <a:r>
              <a:rPr lang="en-US" sz="3600" b="1" dirty="0" smtClean="0">
                <a:effectLst>
                  <a:outerShdw blurRad="38100" dist="38100" dir="2700000" algn="tl">
                    <a:srgbClr val="000000"/>
                  </a:outerShdw>
                </a:effectLst>
                <a:latin typeface="Constantia" pitchFamily="18" charset="0"/>
              </a:rPr>
              <a:t>                                        knights</a:t>
            </a:r>
            <a:endParaRPr lang="en-US" sz="3600" b="1" dirty="0">
              <a:effectLst>
                <a:outerShdw blurRad="38100" dist="38100" dir="2700000" algn="tl">
                  <a:srgbClr val="000000"/>
                </a:outerShdw>
              </a:effectLst>
              <a:latin typeface="Constantia" pitchFamily="18" charset="0"/>
            </a:endParaRPr>
          </a:p>
        </p:txBody>
      </p:sp>
      <p:sp>
        <p:nvSpPr>
          <p:cNvPr id="5122" name="Rectangle 2"/>
          <p:cNvSpPr>
            <a:spLocks noGrp="1" noChangeArrowheads="1"/>
          </p:cNvSpPr>
          <p:nvPr>
            <p:ph type="title"/>
          </p:nvPr>
        </p:nvSpPr>
        <p:spPr>
          <a:xfrm>
            <a:off x="228600" y="381000"/>
            <a:ext cx="8705850" cy="1143000"/>
          </a:xfrm>
        </p:spPr>
        <p:txBody>
          <a:bodyPr/>
          <a:lstStyle/>
          <a:p>
            <a:pPr algn="l" eaLnBrk="1" hangingPunct="1">
              <a:defRPr/>
            </a:pPr>
            <a:r>
              <a:rPr lang="en-US" sz="6000" dirty="0" smtClean="0">
                <a:effectLst>
                  <a:outerShdw blurRad="38100" dist="38100" dir="2700000" algn="tl">
                    <a:srgbClr val="000000"/>
                  </a:outerShdw>
                </a:effectLst>
                <a:latin typeface="Cooper Black" pitchFamily="18" charset="0"/>
              </a:rPr>
              <a:t>Motives …Why Go?</a:t>
            </a:r>
          </a:p>
        </p:txBody>
      </p:sp>
      <p:pic>
        <p:nvPicPr>
          <p:cNvPr id="5" name="Picture 9" descr="Map of the Kingdom of Jerusalem and Saladin's empire in 11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971800"/>
            <a:ext cx="4629150" cy="3576637"/>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44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animEffect transition="in" filter="checkerboard(across)">
                                      <p:cBhvr>
                                        <p:cTn id="7" dur="500"/>
                                        <p:tgtEl>
                                          <p:spTgt spid="51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27">
                                            <p:txEl>
                                              <p:pRg st="1" end="1"/>
                                            </p:txEl>
                                          </p:spTgt>
                                        </p:tgtEl>
                                        <p:attrNameLst>
                                          <p:attrName>style.visibility</p:attrName>
                                        </p:attrNameLst>
                                      </p:cBhvr>
                                      <p:to>
                                        <p:strVal val="visible"/>
                                      </p:to>
                                    </p:set>
                                    <p:animEffect transition="in" filter="checkerboard(across)">
                                      <p:cBhvr>
                                        <p:cTn id="12" dur="500"/>
                                        <p:tgtEl>
                                          <p:spTgt spid="51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Grp="1" noChangeArrowheads="1"/>
          </p:cNvSpPr>
          <p:nvPr>
            <p:ph type="body" idx="1"/>
          </p:nvPr>
        </p:nvSpPr>
        <p:spPr>
          <a:xfrm>
            <a:off x="228600" y="1371600"/>
            <a:ext cx="6400800" cy="4906963"/>
          </a:xfrm>
        </p:spPr>
        <p:txBody>
          <a:bodyPr/>
          <a:lstStyle/>
          <a:p>
            <a:pPr eaLnBrk="1" hangingPunct="1">
              <a:defRPr/>
            </a:pPr>
            <a:r>
              <a:rPr lang="en-US" sz="3600" b="1" dirty="0">
                <a:effectLst>
                  <a:outerShdw blurRad="38100" dist="38100" dir="2700000" algn="tl">
                    <a:srgbClr val="000000"/>
                  </a:outerShdw>
                </a:effectLst>
                <a:latin typeface="Constantia" pitchFamily="18" charset="0"/>
              </a:rPr>
              <a:t>Younger sons join Crusades in hopes of earning </a:t>
            </a:r>
            <a:r>
              <a:rPr lang="en-US" sz="3600" b="1" dirty="0">
                <a:solidFill>
                  <a:srgbClr val="FF0000"/>
                </a:solidFill>
                <a:effectLst>
                  <a:outerShdw blurRad="38100" dist="38100" dir="2700000" algn="tl">
                    <a:srgbClr val="000000"/>
                  </a:outerShdw>
                </a:effectLst>
                <a:latin typeface="Constantia" pitchFamily="18" charset="0"/>
              </a:rPr>
              <a:t>land</a:t>
            </a:r>
            <a:r>
              <a:rPr lang="en-US" sz="3600" b="1" dirty="0">
                <a:effectLst>
                  <a:outerShdw blurRad="38100" dist="38100" dir="2700000" algn="tl">
                    <a:srgbClr val="000000"/>
                  </a:outerShdw>
                </a:effectLst>
                <a:latin typeface="Constantia" pitchFamily="18" charset="0"/>
              </a:rPr>
              <a:t> or winning </a:t>
            </a:r>
            <a:r>
              <a:rPr lang="en-US" sz="3600" b="1" dirty="0">
                <a:solidFill>
                  <a:srgbClr val="FF0000"/>
                </a:solidFill>
                <a:effectLst>
                  <a:outerShdw blurRad="38100" dist="38100" dir="2700000" algn="tl">
                    <a:srgbClr val="000000"/>
                  </a:outerShdw>
                </a:effectLst>
                <a:latin typeface="Constantia" pitchFamily="18" charset="0"/>
              </a:rPr>
              <a:t>glory</a:t>
            </a:r>
            <a:r>
              <a:rPr lang="en-US" sz="3600" b="1" dirty="0">
                <a:effectLst>
                  <a:outerShdw blurRad="38100" dist="38100" dir="2700000" algn="tl">
                    <a:srgbClr val="000000"/>
                  </a:outerShdw>
                </a:effectLst>
                <a:latin typeface="Constantia" pitchFamily="18" charset="0"/>
              </a:rPr>
              <a:t> through fighting</a:t>
            </a:r>
          </a:p>
          <a:p>
            <a:pPr eaLnBrk="1" hangingPunct="1">
              <a:defRPr/>
            </a:pPr>
            <a:r>
              <a:rPr lang="en-US" sz="3600" b="1" dirty="0">
                <a:effectLst>
                  <a:outerShdw blurRad="38100" dist="38100" dir="2700000" algn="tl">
                    <a:srgbClr val="000000"/>
                  </a:outerShdw>
                </a:effectLst>
                <a:latin typeface="Constantia" pitchFamily="18" charset="0"/>
              </a:rPr>
              <a:t>Merchants join the Crusades to gain </a:t>
            </a:r>
            <a:r>
              <a:rPr lang="en-US" sz="3600" b="1" dirty="0">
                <a:solidFill>
                  <a:srgbClr val="FF0000"/>
                </a:solidFill>
                <a:effectLst>
                  <a:outerShdw blurRad="38100" dist="38100" dir="2700000" algn="tl">
                    <a:srgbClr val="000000"/>
                  </a:outerShdw>
                </a:effectLst>
                <a:latin typeface="Constantia" pitchFamily="18" charset="0"/>
              </a:rPr>
              <a:t>wealth</a:t>
            </a:r>
            <a:r>
              <a:rPr lang="en-US" sz="3600" b="1" dirty="0">
                <a:effectLst>
                  <a:outerShdw blurRad="38100" dist="38100" dir="2700000" algn="tl">
                    <a:srgbClr val="000000"/>
                  </a:outerShdw>
                </a:effectLst>
                <a:latin typeface="Constantia" pitchFamily="18" charset="0"/>
              </a:rPr>
              <a:t> through </a:t>
            </a:r>
            <a:r>
              <a:rPr lang="en-US" sz="3600" b="1" dirty="0" smtClean="0">
                <a:solidFill>
                  <a:srgbClr val="FF0000"/>
                </a:solidFill>
                <a:effectLst>
                  <a:outerShdw blurRad="38100" dist="38100" dir="2700000" algn="tl">
                    <a:srgbClr val="000000"/>
                  </a:outerShdw>
                </a:effectLst>
                <a:latin typeface="Constantia" pitchFamily="18" charset="0"/>
              </a:rPr>
              <a:t>trade</a:t>
            </a:r>
          </a:p>
          <a:p>
            <a:pPr eaLnBrk="1" hangingPunct="1">
              <a:defRPr/>
            </a:pPr>
            <a:r>
              <a:rPr lang="en-US" sz="3600" b="1" dirty="0">
                <a:effectLst>
                  <a:outerShdw blurRad="38100" dist="38100" dir="2700000" algn="tl">
                    <a:srgbClr val="000000"/>
                  </a:outerShdw>
                </a:effectLst>
                <a:latin typeface="Constantia" pitchFamily="18" charset="0"/>
              </a:rPr>
              <a:t>Pope promises Crusaders who die a place in </a:t>
            </a:r>
            <a:r>
              <a:rPr lang="en-US" sz="3600" b="1" dirty="0">
                <a:solidFill>
                  <a:srgbClr val="FF0000"/>
                </a:solidFill>
                <a:effectLst>
                  <a:outerShdw blurRad="38100" dist="38100" dir="2700000" algn="tl">
                    <a:srgbClr val="000000"/>
                  </a:outerShdw>
                </a:effectLst>
                <a:latin typeface="Constantia" pitchFamily="18" charset="0"/>
              </a:rPr>
              <a:t>heaven</a:t>
            </a:r>
          </a:p>
          <a:p>
            <a:pPr eaLnBrk="1" hangingPunct="1">
              <a:defRPr/>
            </a:pPr>
            <a:endParaRPr lang="en-US" sz="3600" b="1" dirty="0">
              <a:effectLst>
                <a:outerShdw blurRad="38100" dist="38100" dir="2700000" algn="tl">
                  <a:srgbClr val="000000"/>
                </a:outerShdw>
              </a:effectLst>
              <a:latin typeface="Constantia" pitchFamily="18" charset="0"/>
            </a:endParaRPr>
          </a:p>
        </p:txBody>
      </p:sp>
      <p:sp>
        <p:nvSpPr>
          <p:cNvPr id="5122" name="Rectangle 2"/>
          <p:cNvSpPr>
            <a:spLocks noGrp="1" noChangeArrowheads="1"/>
          </p:cNvSpPr>
          <p:nvPr>
            <p:ph type="title"/>
          </p:nvPr>
        </p:nvSpPr>
        <p:spPr>
          <a:xfrm>
            <a:off x="409847" y="76200"/>
            <a:ext cx="8705850" cy="1143000"/>
          </a:xfrm>
        </p:spPr>
        <p:txBody>
          <a:bodyPr/>
          <a:lstStyle/>
          <a:p>
            <a:pPr algn="l" eaLnBrk="1" hangingPunct="1">
              <a:defRPr/>
            </a:pPr>
            <a:r>
              <a:rPr lang="en-US" sz="6000" dirty="0" smtClean="0">
                <a:effectLst>
                  <a:outerShdw blurRad="38100" dist="38100" dir="2700000" algn="tl">
                    <a:srgbClr val="000000"/>
                  </a:outerShdw>
                </a:effectLst>
                <a:latin typeface="Cooper Black" pitchFamily="18" charset="0"/>
              </a:rPr>
              <a:t>Motives …Why Go?</a:t>
            </a:r>
          </a:p>
        </p:txBody>
      </p:sp>
      <p:pic>
        <p:nvPicPr>
          <p:cNvPr id="6" name="Picture 9" descr=" Crusa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452" y="1524000"/>
            <a:ext cx="2642998" cy="381000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225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animEffect transition="in" filter="checkerboard(across)">
                                      <p:cBhvr>
                                        <p:cTn id="7" dur="500"/>
                                        <p:tgtEl>
                                          <p:spTgt spid="51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27">
                                            <p:txEl>
                                              <p:pRg st="1" end="1"/>
                                            </p:txEl>
                                          </p:spTgt>
                                        </p:tgtEl>
                                        <p:attrNameLst>
                                          <p:attrName>style.visibility</p:attrName>
                                        </p:attrNameLst>
                                      </p:cBhvr>
                                      <p:to>
                                        <p:strVal val="visible"/>
                                      </p:to>
                                    </p:set>
                                    <p:animEffect transition="in" filter="checkerboard(across)">
                                      <p:cBhvr>
                                        <p:cTn id="12" dur="500"/>
                                        <p:tgtEl>
                                          <p:spTgt spid="51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127">
                                            <p:txEl>
                                              <p:pRg st="2" end="2"/>
                                            </p:txEl>
                                          </p:spTgt>
                                        </p:tgtEl>
                                        <p:attrNameLst>
                                          <p:attrName>style.visibility</p:attrName>
                                        </p:attrNameLst>
                                      </p:cBhvr>
                                      <p:to>
                                        <p:strVal val="visible"/>
                                      </p:to>
                                    </p:set>
                                    <p:animEffect transition="in" filter="checkerboard(across)">
                                      <p:cBhvr>
                                        <p:cTn id="17" dur="500"/>
                                        <p:tgtEl>
                                          <p:spTgt spid="51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76200"/>
            <a:ext cx="8229600" cy="1143000"/>
          </a:xfrm>
        </p:spPr>
        <p:txBody>
          <a:bodyPr/>
          <a:lstStyle/>
          <a:p>
            <a:pPr eaLnBrk="1" hangingPunct="1">
              <a:defRPr/>
            </a:pPr>
            <a:r>
              <a:rPr lang="en-US" sz="6000" dirty="0" smtClean="0">
                <a:effectLst>
                  <a:outerShdw blurRad="38100" dist="38100" dir="2700000" algn="tl">
                    <a:srgbClr val="000000"/>
                  </a:outerShdw>
                </a:effectLst>
                <a:latin typeface="Cooper Black" pitchFamily="18" charset="0"/>
              </a:rPr>
              <a:t>Motives</a:t>
            </a:r>
            <a:endParaRPr lang="en-US" sz="6000" dirty="0" smtClean="0">
              <a:effectLst>
                <a:outerShdw blurRad="38100" dist="38100" dir="2700000" algn="tl">
                  <a:srgbClr val="000000"/>
                </a:outerShdw>
              </a:effectLst>
              <a:latin typeface="Cooper Black" pitchFamily="18" charset="0"/>
            </a:endParaRPr>
          </a:p>
        </p:txBody>
      </p:sp>
      <p:sp>
        <p:nvSpPr>
          <p:cNvPr id="28675" name="Rectangle 3"/>
          <p:cNvSpPr>
            <a:spLocks noGrp="1" noChangeArrowheads="1"/>
          </p:cNvSpPr>
          <p:nvPr>
            <p:ph type="body" idx="1"/>
          </p:nvPr>
        </p:nvSpPr>
        <p:spPr>
          <a:xfrm>
            <a:off x="76200" y="914400"/>
            <a:ext cx="8686800" cy="5082382"/>
          </a:xfrm>
        </p:spPr>
        <p:txBody>
          <a:bodyPr/>
          <a:lstStyle/>
          <a:p>
            <a:pPr eaLnBrk="1" hangingPunct="1">
              <a:defRPr/>
            </a:pPr>
            <a:r>
              <a:rPr lang="en-US" sz="2800" b="1" dirty="0" smtClean="0">
                <a:effectLst>
                  <a:outerShdw blurRad="38100" dist="38100" dir="2700000" algn="tl">
                    <a:srgbClr val="000000"/>
                  </a:outerShdw>
                </a:effectLst>
                <a:latin typeface="Segoe Print" panose="02000600000000000000" pitchFamily="2" charset="0"/>
              </a:rPr>
              <a:t>“Let the Holy </a:t>
            </a:r>
            <a:r>
              <a:rPr lang="en-US" sz="2800" b="1" dirty="0" err="1" smtClean="0">
                <a:effectLst>
                  <a:outerShdw blurRad="38100" dist="38100" dir="2700000" algn="tl">
                    <a:srgbClr val="000000"/>
                  </a:outerShdw>
                </a:effectLst>
                <a:latin typeface="Segoe Print" panose="02000600000000000000" pitchFamily="2" charset="0"/>
              </a:rPr>
              <a:t>Sepulchre</a:t>
            </a:r>
            <a:r>
              <a:rPr lang="en-US" sz="2800" b="1" dirty="0" smtClean="0">
                <a:effectLst>
                  <a:outerShdw blurRad="38100" dist="38100" dir="2700000" algn="tl">
                    <a:srgbClr val="000000"/>
                  </a:outerShdw>
                </a:effectLst>
                <a:latin typeface="Segoe Print" panose="02000600000000000000" pitchFamily="2" charset="0"/>
              </a:rPr>
              <a:t> [the tomb where Jesus was buried] of our Lord and </a:t>
            </a:r>
            <a:r>
              <a:rPr lang="en-US" sz="2800" b="1" dirty="0" err="1" smtClean="0">
                <a:effectLst>
                  <a:outerShdw blurRad="38100" dist="38100" dir="2700000" algn="tl">
                    <a:srgbClr val="000000"/>
                  </a:outerShdw>
                </a:effectLst>
                <a:latin typeface="Segoe Print" panose="02000600000000000000" pitchFamily="2" charset="0"/>
              </a:rPr>
              <a:t>Saviour</a:t>
            </a:r>
            <a:r>
              <a:rPr lang="en-US" sz="2800" b="1" dirty="0" smtClean="0">
                <a:effectLst>
                  <a:outerShdw blurRad="38100" dist="38100" dir="2700000" algn="tl">
                    <a:srgbClr val="000000"/>
                  </a:outerShdw>
                </a:effectLst>
                <a:latin typeface="Segoe Print" panose="02000600000000000000" pitchFamily="2" charset="0"/>
              </a:rPr>
              <a:t>, which is possessed by the unclean nations, especially arouse you…This royal city [Jerusalem], situated at the center of the earth, is now held captive by the enemies of Christ and is subjected, by those who do not know God, to the worship of the heathen.  Accordingly, undertake this journey eagerly for the remission of your sins, with the assurance of the reward of imperishable glory in the kingdom of heaven.</a:t>
            </a:r>
          </a:p>
          <a:p>
            <a:pPr lvl="1" eaLnBrk="1" hangingPunct="1">
              <a:defRPr/>
            </a:pPr>
            <a:r>
              <a:rPr lang="en-US" sz="2400" b="1" dirty="0" smtClean="0">
                <a:effectLst>
                  <a:outerShdw blurRad="38100" dist="38100" dir="2700000" algn="tl">
                    <a:srgbClr val="000000"/>
                  </a:outerShdw>
                </a:effectLst>
                <a:latin typeface="Segoe Print" panose="02000600000000000000" pitchFamily="2" charset="0"/>
              </a:rPr>
              <a:t>– Pope Urban II, 1095</a:t>
            </a:r>
            <a:endParaRPr lang="en-US" sz="2400" b="1" dirty="0">
              <a:effectLst>
                <a:outerShdw blurRad="38100" dist="38100" dir="2700000" algn="tl">
                  <a:srgbClr val="000000"/>
                </a:outerShdw>
              </a:effectLst>
              <a:latin typeface="Segoe Print" panose="02000600000000000000" pitchFamily="2" charset="0"/>
            </a:endParaRPr>
          </a:p>
        </p:txBody>
      </p:sp>
    </p:spTree>
    <p:extLst>
      <p:ext uri="{BB962C8B-B14F-4D97-AF65-F5344CB8AC3E}">
        <p14:creationId xmlns:p14="http://schemas.microsoft.com/office/powerpoint/2010/main" val="249570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1000" fill="hold"/>
                                        <p:tgtEl>
                                          <p:spTgt spid="286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86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 calcmode="lin" valueType="num">
                                      <p:cBhvr>
                                        <p:cTn id="14" dur="1000" fill="hold"/>
                                        <p:tgtEl>
                                          <p:spTgt spid="2867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86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250" y="228600"/>
            <a:ext cx="3409249" cy="464820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 name="Explosion 2 1"/>
          <p:cNvSpPr/>
          <p:nvPr/>
        </p:nvSpPr>
        <p:spPr>
          <a:xfrm rot="867451">
            <a:off x="304800" y="762000"/>
            <a:ext cx="4419600" cy="2743200"/>
          </a:xfrm>
          <a:prstGeom prst="irregularSeal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0" name="Rectangle 6"/>
          <p:cNvSpPr>
            <a:spLocks noGrp="1" noChangeArrowheads="1"/>
          </p:cNvSpPr>
          <p:nvPr>
            <p:ph type="body" idx="1"/>
          </p:nvPr>
        </p:nvSpPr>
        <p:spPr>
          <a:xfrm>
            <a:off x="457200" y="1752600"/>
            <a:ext cx="6781800" cy="5029200"/>
          </a:xfrm>
        </p:spPr>
        <p:txBody>
          <a:bodyPr/>
          <a:lstStyle/>
          <a:p>
            <a:pPr eaLnBrk="1" hangingPunct="1">
              <a:defRPr/>
            </a:pPr>
            <a:r>
              <a:rPr lang="en-US" sz="4000" b="1" i="1" dirty="0" smtClean="0">
                <a:solidFill>
                  <a:srgbClr val="0070C0"/>
                </a:solidFill>
                <a:effectLst>
                  <a:outerShdw blurRad="38100" dist="38100" dir="2700000" algn="tl">
                    <a:srgbClr val="000000"/>
                  </a:outerShdw>
                </a:effectLst>
                <a:latin typeface="Constantia" pitchFamily="18" charset="0"/>
              </a:rPr>
              <a:t>“God wills it!”</a:t>
            </a:r>
          </a:p>
          <a:p>
            <a:pPr eaLnBrk="1" hangingPunct="1">
              <a:defRPr/>
            </a:pPr>
            <a:endParaRPr lang="en-US" sz="4000" b="1" u="sng" dirty="0" smtClean="0">
              <a:effectLst>
                <a:outerShdw blurRad="38100" dist="38100" dir="2700000" algn="tl">
                  <a:srgbClr val="000000"/>
                </a:outerShdw>
              </a:effectLst>
              <a:latin typeface="Constantia" pitchFamily="18" charset="0"/>
            </a:endParaRPr>
          </a:p>
          <a:p>
            <a:pPr eaLnBrk="1" hangingPunct="1">
              <a:defRPr/>
            </a:pPr>
            <a:r>
              <a:rPr lang="en-US" sz="4000" b="1" dirty="0">
                <a:effectLst>
                  <a:outerShdw blurRad="38100" dist="38100" dir="2700000" algn="tl">
                    <a:srgbClr val="000000"/>
                  </a:outerShdw>
                </a:effectLst>
                <a:latin typeface="Constantia" pitchFamily="18" charset="0"/>
              </a:rPr>
              <a:t>Pope </a:t>
            </a:r>
            <a:r>
              <a:rPr lang="en-US" sz="4000" b="1" dirty="0">
                <a:solidFill>
                  <a:srgbClr val="FF0000"/>
                </a:solidFill>
                <a:effectLst>
                  <a:outerShdw blurRad="38100" dist="38100" dir="2700000" algn="tl">
                    <a:srgbClr val="000000"/>
                  </a:outerShdw>
                </a:effectLst>
                <a:latin typeface="Constantia" pitchFamily="18" charset="0"/>
              </a:rPr>
              <a:t>Urban II </a:t>
            </a:r>
            <a:r>
              <a:rPr lang="en-US" sz="4000" b="1" dirty="0" smtClean="0">
                <a:solidFill>
                  <a:srgbClr val="FF0000"/>
                </a:solidFill>
                <a:effectLst>
                  <a:outerShdw blurRad="38100" dist="38100" dir="2700000" algn="tl">
                    <a:srgbClr val="000000"/>
                  </a:outerShdw>
                </a:effectLst>
                <a:latin typeface="Constantia" pitchFamily="18" charset="0"/>
              </a:rPr>
              <a:t>                                      </a:t>
            </a:r>
            <a:r>
              <a:rPr lang="en-US" sz="4000" b="1" dirty="0" smtClean="0">
                <a:effectLst>
                  <a:outerShdw blurRad="38100" dist="38100" dir="2700000" algn="tl">
                    <a:srgbClr val="000000"/>
                  </a:outerShdw>
                </a:effectLst>
                <a:latin typeface="Constantia" pitchFamily="18" charset="0"/>
              </a:rPr>
              <a:t>launches </a:t>
            </a:r>
            <a:r>
              <a:rPr lang="en-US" sz="4000" b="1" dirty="0">
                <a:effectLst>
                  <a:outerShdw blurRad="38100" dist="38100" dir="2700000" algn="tl">
                    <a:srgbClr val="000000"/>
                  </a:outerShdw>
                </a:effectLst>
                <a:latin typeface="Constantia" pitchFamily="18" charset="0"/>
              </a:rPr>
              <a:t>the First </a:t>
            </a:r>
            <a:r>
              <a:rPr lang="en-US" sz="4000" b="1" dirty="0" smtClean="0">
                <a:effectLst>
                  <a:outerShdw blurRad="38100" dist="38100" dir="2700000" algn="tl">
                    <a:srgbClr val="000000"/>
                  </a:outerShdw>
                </a:effectLst>
                <a:latin typeface="Constantia" pitchFamily="18" charset="0"/>
              </a:rPr>
              <a:t>                                  Crusade </a:t>
            </a:r>
            <a:r>
              <a:rPr lang="en-US" sz="4000" b="1" dirty="0">
                <a:effectLst>
                  <a:outerShdw blurRad="38100" dist="38100" dir="2700000" algn="tl">
                    <a:srgbClr val="000000"/>
                  </a:outerShdw>
                </a:effectLst>
                <a:latin typeface="Constantia" pitchFamily="18" charset="0"/>
              </a:rPr>
              <a:t>to recover </a:t>
            </a:r>
            <a:r>
              <a:rPr lang="en-US" sz="4000" b="1" dirty="0" smtClean="0">
                <a:effectLst>
                  <a:outerShdw blurRad="38100" dist="38100" dir="2700000" algn="tl">
                    <a:srgbClr val="000000"/>
                  </a:outerShdw>
                </a:effectLst>
                <a:latin typeface="Constantia" pitchFamily="18" charset="0"/>
              </a:rPr>
              <a:t>                           Jerusalem </a:t>
            </a:r>
            <a:r>
              <a:rPr lang="en-US" sz="4000" b="1" dirty="0">
                <a:effectLst>
                  <a:outerShdw blurRad="38100" dist="38100" dir="2700000" algn="tl">
                    <a:srgbClr val="000000"/>
                  </a:outerShdw>
                </a:effectLst>
                <a:latin typeface="Constantia" pitchFamily="18" charset="0"/>
              </a:rPr>
              <a:t>from Muslim rule (1095)</a:t>
            </a:r>
            <a:endParaRPr lang="en-US" sz="4000" b="1" dirty="0" smtClean="0">
              <a:effectLst>
                <a:outerShdw blurRad="38100" dist="38100" dir="2700000" algn="tl">
                  <a:srgbClr val="000000"/>
                </a:outerShdw>
              </a:effectLst>
              <a:latin typeface="Constantia" pitchFamily="18" charset="0"/>
            </a:endParaRPr>
          </a:p>
        </p:txBody>
      </p:sp>
      <p:sp>
        <p:nvSpPr>
          <p:cNvPr id="6146" name="Rectangle 2"/>
          <p:cNvSpPr>
            <a:spLocks noGrp="1" noChangeArrowheads="1"/>
          </p:cNvSpPr>
          <p:nvPr>
            <p:ph type="title"/>
          </p:nvPr>
        </p:nvSpPr>
        <p:spPr>
          <a:xfrm>
            <a:off x="10886" y="0"/>
            <a:ext cx="7696200" cy="1143000"/>
          </a:xfrm>
        </p:spPr>
        <p:txBody>
          <a:bodyPr/>
          <a:lstStyle/>
          <a:p>
            <a:pPr eaLnBrk="1" hangingPunct="1">
              <a:defRPr/>
            </a:pPr>
            <a:r>
              <a:rPr lang="en-US" sz="6000" dirty="0" smtClean="0">
                <a:effectLst>
                  <a:outerShdw blurRad="38100" dist="38100" dir="2700000" algn="tl">
                    <a:srgbClr val="000000"/>
                  </a:outerShdw>
                </a:effectLst>
                <a:latin typeface="Cooper Black" pitchFamily="18" charset="0"/>
              </a:rPr>
              <a:t>The First Crusade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50">
                                            <p:txEl>
                                              <p:pRg st="2" end="2"/>
                                            </p:txEl>
                                          </p:spTgt>
                                        </p:tgtEl>
                                        <p:attrNameLst>
                                          <p:attrName>style.visibility</p:attrName>
                                        </p:attrNameLst>
                                      </p:cBhvr>
                                      <p:to>
                                        <p:strVal val="visible"/>
                                      </p:to>
                                    </p:set>
                                    <p:animEffect transition="in" filter="fade">
                                      <p:cBhvr>
                                        <p:cTn id="7" dur="500"/>
                                        <p:tgtEl>
                                          <p:spTgt spid="615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50">
                                            <p:txEl>
                                              <p:pRg st="0" end="0"/>
                                            </p:txEl>
                                          </p:spTgt>
                                        </p:tgtEl>
                                        <p:attrNameLst>
                                          <p:attrName>style.visibility</p:attrName>
                                        </p:attrNameLst>
                                      </p:cBhvr>
                                      <p:to>
                                        <p:strVal val="visible"/>
                                      </p:to>
                                    </p:set>
                                    <p:animEffect transition="in" filter="fade">
                                      <p:cBhvr>
                                        <p:cTn id="12" dur="500"/>
                                        <p:tgtEl>
                                          <p:spTgt spid="61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28600"/>
            <a:ext cx="9144000" cy="990600"/>
          </a:xfrm>
        </p:spPr>
        <p:txBody>
          <a:bodyPr/>
          <a:lstStyle/>
          <a:p>
            <a:pPr eaLnBrk="1" hangingPunct="1">
              <a:defRPr/>
            </a:pPr>
            <a:r>
              <a:rPr lang="en-US" sz="6000" smtClean="0">
                <a:effectLst>
                  <a:outerShdw blurRad="38100" dist="38100" dir="2700000" algn="tl">
                    <a:srgbClr val="000000"/>
                  </a:outerShdw>
                </a:effectLst>
                <a:latin typeface="Cooper Black" pitchFamily="18" charset="0"/>
              </a:rPr>
              <a:t/>
            </a:r>
            <a:br>
              <a:rPr lang="en-US" sz="6000" smtClean="0">
                <a:effectLst>
                  <a:outerShdw blurRad="38100" dist="38100" dir="2700000" algn="tl">
                    <a:srgbClr val="000000"/>
                  </a:outerShdw>
                </a:effectLst>
                <a:latin typeface="Cooper Black" pitchFamily="18" charset="0"/>
              </a:rPr>
            </a:br>
            <a:r>
              <a:rPr lang="en-US" sz="6000" smtClean="0">
                <a:effectLst>
                  <a:outerShdw blurRad="38100" dist="38100" dir="2700000" algn="tl">
                    <a:srgbClr val="000000"/>
                  </a:outerShdw>
                </a:effectLst>
                <a:latin typeface="Cooper Black" pitchFamily="18" charset="0"/>
              </a:rPr>
              <a:t>The First Crusade</a:t>
            </a:r>
            <a:r>
              <a:rPr lang="en-US" sz="4000" b="1" smtClean="0"/>
              <a:t/>
            </a:r>
            <a:br>
              <a:rPr lang="en-US" sz="4000" b="1" smtClean="0"/>
            </a:br>
            <a:endParaRPr lang="en-US" sz="4000" b="1" smtClean="0"/>
          </a:p>
        </p:txBody>
      </p:sp>
      <p:sp>
        <p:nvSpPr>
          <p:cNvPr id="7174" name="Rectangle 6"/>
          <p:cNvSpPr>
            <a:spLocks noGrp="1" noChangeArrowheads="1"/>
          </p:cNvSpPr>
          <p:nvPr>
            <p:ph type="body" idx="1"/>
          </p:nvPr>
        </p:nvSpPr>
        <p:spPr>
          <a:xfrm>
            <a:off x="304800" y="1295400"/>
            <a:ext cx="8686800" cy="1371600"/>
          </a:xfrm>
        </p:spPr>
        <p:txBody>
          <a:bodyPr/>
          <a:lstStyle/>
          <a:p>
            <a:pPr eaLnBrk="1" hangingPunct="1">
              <a:spcBef>
                <a:spcPct val="50000"/>
              </a:spcBef>
              <a:defRPr/>
            </a:pPr>
            <a:r>
              <a:rPr lang="en-US" sz="4000" b="1" dirty="0">
                <a:effectLst>
                  <a:outerShdw blurRad="38100" dist="38100" dir="2700000" algn="tl">
                    <a:srgbClr val="000000"/>
                  </a:outerShdw>
                </a:effectLst>
                <a:latin typeface="Constantia" pitchFamily="18" charset="0"/>
              </a:rPr>
              <a:t>Armies from Western Europe pass through </a:t>
            </a:r>
            <a:r>
              <a:rPr lang="en-US" sz="4000" b="1" dirty="0">
                <a:solidFill>
                  <a:srgbClr val="FF0000"/>
                </a:solidFill>
                <a:effectLst>
                  <a:outerShdw blurRad="38100" dist="38100" dir="2700000" algn="tl">
                    <a:srgbClr val="000000"/>
                  </a:outerShdw>
                </a:effectLst>
                <a:latin typeface="Constantia" pitchFamily="18" charset="0"/>
              </a:rPr>
              <a:t>Constantinople</a:t>
            </a:r>
          </a:p>
          <a:p>
            <a:pPr eaLnBrk="1" hangingPunct="1">
              <a:defRPr/>
            </a:pPr>
            <a:endParaRPr lang="en-US" sz="4000" dirty="0" smtClean="0">
              <a:effectLst>
                <a:outerShdw blurRad="38100" dist="38100" dir="2700000" algn="tl">
                  <a:srgbClr val="000000"/>
                </a:outerShdw>
              </a:effectLst>
              <a:latin typeface="Constantia" pitchFamily="18" charset="0"/>
            </a:endParaRPr>
          </a:p>
        </p:txBody>
      </p:sp>
      <p:pic>
        <p:nvPicPr>
          <p:cNvPr id="5" name="Picture 2"/>
          <p:cNvPicPr>
            <a:picLocks noChangeAspect="1" noChangeArrowheads="1"/>
          </p:cNvPicPr>
          <p:nvPr/>
        </p:nvPicPr>
        <p:blipFill rotWithShape="1">
          <a:blip r:embed="rId2" cstate="print"/>
          <a:srcRect b="9142"/>
          <a:stretch/>
        </p:blipFill>
        <p:spPr bwMode="auto">
          <a:xfrm>
            <a:off x="1981200" y="2819400"/>
            <a:ext cx="5586102" cy="3796771"/>
          </a:xfrm>
          <a:prstGeom prst="rect">
            <a:avLst/>
          </a:prstGeom>
          <a:noFill/>
          <a:ln w="38100">
            <a:solidFill>
              <a:schemeClr val="bg2">
                <a:lumMod val="20000"/>
                <a:lumOff val="80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animEffect transition="in" filter="blinds(horizontal)">
                                      <p:cBhvr>
                                        <p:cTn id="7" dur="500"/>
                                        <p:tgtEl>
                                          <p:spTgt spid="7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1652</TotalTime>
  <Words>734</Words>
  <Application>Microsoft Office PowerPoint</Application>
  <PresentationFormat>On-screen Show (4:3)</PresentationFormat>
  <Paragraphs>68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The Crusades</vt:lpstr>
      <vt:lpstr>Background</vt:lpstr>
      <vt:lpstr>Background</vt:lpstr>
      <vt:lpstr>Background</vt:lpstr>
      <vt:lpstr>Motives …Why Go?</vt:lpstr>
      <vt:lpstr>Motives …Why Go?</vt:lpstr>
      <vt:lpstr>Motives</vt:lpstr>
      <vt:lpstr>The First Crusade</vt:lpstr>
      <vt:lpstr> The First Crusade </vt:lpstr>
      <vt:lpstr> The First Crusade </vt:lpstr>
      <vt:lpstr>The First Crusade</vt:lpstr>
      <vt:lpstr>The First Crusade</vt:lpstr>
      <vt:lpstr> The Second Crusade               </vt:lpstr>
      <vt:lpstr>The Third Crusade</vt:lpstr>
      <vt:lpstr>The Third Crusade</vt:lpstr>
      <vt:lpstr>Later Crusades</vt:lpstr>
      <vt:lpstr>Later Crusades</vt:lpstr>
      <vt:lpstr>Effects of Crusades</vt:lpstr>
      <vt:lpstr>Effects of Crusades</vt:lpstr>
    </vt:vector>
  </TitlesOfParts>
  <Company>FCBOE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Crusades</dc:title>
  <dc:creator>Test</dc:creator>
  <cp:lastModifiedBy>Windows User</cp:lastModifiedBy>
  <cp:revision>48</cp:revision>
  <cp:lastPrinted>2012-11-07T15:31:08Z</cp:lastPrinted>
  <dcterms:created xsi:type="dcterms:W3CDTF">2006-12-05T23:10:03Z</dcterms:created>
  <dcterms:modified xsi:type="dcterms:W3CDTF">2014-11-03T22:18:34Z</dcterms:modified>
</cp:coreProperties>
</file>