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9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71" r:id="rId12"/>
    <p:sldId id="268" r:id="rId13"/>
    <p:sldId id="267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8" d="100"/>
          <a:sy n="68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D636-2FB9-4636-B33A-F7BCCB59A52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48E-8310-42BF-BD14-241A1BCF20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D636-2FB9-4636-B33A-F7BCCB59A52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48E-8310-42BF-BD14-241A1BCF2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D636-2FB9-4636-B33A-F7BCCB59A52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48E-8310-42BF-BD14-241A1BCF2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D636-2FB9-4636-B33A-F7BCCB59A52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48E-8310-42BF-BD14-241A1BCF2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D636-2FB9-4636-B33A-F7BCCB59A52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48E-8310-42BF-BD14-241A1BCF20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D636-2FB9-4636-B33A-F7BCCB59A52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48E-8310-42BF-BD14-241A1BCF2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D636-2FB9-4636-B33A-F7BCCB59A52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48E-8310-42BF-BD14-241A1BCF2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D636-2FB9-4636-B33A-F7BCCB59A52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48E-8310-42BF-BD14-241A1BCF2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D636-2FB9-4636-B33A-F7BCCB59A52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48E-8310-42BF-BD14-241A1BCF20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D636-2FB9-4636-B33A-F7BCCB59A52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48E-8310-42BF-BD14-241A1BCF2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D636-2FB9-4636-B33A-F7BCCB59A52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48E-8310-42BF-BD14-241A1BCF20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ED6D636-2FB9-4636-B33A-F7BCCB59A52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DC2348E-8310-42BF-BD14-241A1BCF20B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Greek City-States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 dirty="0"/>
              <a:t>Ch. 4 (pp. 116 - 129)</a:t>
            </a:r>
          </a:p>
          <a:p>
            <a:endParaRPr lang="en-US" dirty="0"/>
          </a:p>
          <a:p>
            <a:r>
              <a:rPr lang="en-US" sz="1800" dirty="0">
                <a:solidFill>
                  <a:schemeClr val="tx1"/>
                </a:solidFill>
              </a:rPr>
              <a:t>Key Concept 2.1 The Development and Codification of Religious and Cultural Traditions</a:t>
            </a:r>
          </a:p>
          <a:p>
            <a:r>
              <a:rPr lang="en-US" sz="1800" dirty="0">
                <a:solidFill>
                  <a:schemeClr val="tx1"/>
                </a:solidFill>
              </a:rPr>
              <a:t>Key Concept 2.2 The Development of States and Empires</a:t>
            </a:r>
          </a:p>
          <a:p>
            <a:endParaRPr lang="en-US" sz="1800" dirty="0"/>
          </a:p>
          <a:p>
            <a:r>
              <a:rPr lang="en-US" sz="1800" dirty="0"/>
              <a:t>Essential Question: What were the distinctive beliefs, philosophies, and arts of Greek civilization?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81400"/>
            <a:ext cx="6400800" cy="317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034" y="-152400"/>
            <a:ext cx="10521566" cy="7391400"/>
          </a:xfrm>
        </p:spPr>
      </p:pic>
    </p:spTree>
    <p:extLst>
      <p:ext uri="{BB962C8B-B14F-4D97-AF65-F5344CB8AC3E}">
        <p14:creationId xmlns:p14="http://schemas.microsoft.com/office/powerpoint/2010/main" val="19500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1" y="-152400"/>
            <a:ext cx="9384145" cy="7038109"/>
          </a:xfrm>
        </p:spPr>
      </p:pic>
    </p:spTree>
    <p:extLst>
      <p:ext uri="{BB962C8B-B14F-4D97-AF65-F5344CB8AC3E}">
        <p14:creationId xmlns:p14="http://schemas.microsoft.com/office/powerpoint/2010/main" val="265765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Golden Age of Athens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257800"/>
            <a:ext cx="7498080" cy="1295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city of Athens itself served as:</a:t>
            </a:r>
          </a:p>
          <a:p>
            <a:pPr lvl="1"/>
            <a:r>
              <a:rPr lang="en-US" dirty="0"/>
              <a:t>Center for trade</a:t>
            </a:r>
          </a:p>
          <a:p>
            <a:pPr lvl="1"/>
            <a:r>
              <a:rPr lang="en-US" dirty="0"/>
              <a:t>A place for religious ceremonies</a:t>
            </a:r>
          </a:p>
          <a:p>
            <a:pPr lvl="1"/>
            <a:r>
              <a:rPr lang="en-US" dirty="0"/>
              <a:t>Hub of political administration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7162800" cy="36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Fall of the Greeks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1"/>
            <a:ext cx="8056418" cy="1544781"/>
          </a:xfrm>
        </p:spPr>
        <p:txBody>
          <a:bodyPr>
            <a:normAutofit fontScale="92500" lnSpcReduction="10000"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2000" dirty="0"/>
              <a:t>Athens fell in 404 B.C.E. to the Spartans as a result of the inequality of imperial rule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800" b="1" dirty="0"/>
              <a:t>Peloponnesian Wars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2000" dirty="0"/>
              <a:t>By 387 B.C.E., the Greeks were exhausted from civil war and were unable to prevent the Persians from reconquering most of Greece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92582"/>
            <a:ext cx="5715000" cy="37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652" y="0"/>
            <a:ext cx="10560166" cy="6877308"/>
          </a:xfrm>
        </p:spPr>
      </p:pic>
    </p:spTree>
    <p:extLst>
      <p:ext uri="{BB962C8B-B14F-4D97-AF65-F5344CB8AC3E}">
        <p14:creationId xmlns:p14="http://schemas.microsoft.com/office/powerpoint/2010/main" val="34043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412889"/>
            <a:ext cx="9601199" cy="7452417"/>
          </a:xfrm>
        </p:spPr>
      </p:pic>
    </p:spTree>
    <p:extLst>
      <p:ext uri="{BB962C8B-B14F-4D97-AF65-F5344CB8AC3E}">
        <p14:creationId xmlns:p14="http://schemas.microsoft.com/office/powerpoint/2010/main" val="354362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the Greeks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3733800" cy="39136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Greek civilization arose in the lands around the </a:t>
            </a:r>
            <a:r>
              <a:rPr lang="en-US" b="1" dirty="0"/>
              <a:t>Aegean Sea</a:t>
            </a:r>
          </a:p>
          <a:p>
            <a:r>
              <a:rPr lang="en-US" dirty="0"/>
              <a:t>Land around the Aegean was difficult to navigate</a:t>
            </a:r>
          </a:p>
          <a:p>
            <a:pPr lvl="1"/>
            <a:r>
              <a:rPr lang="en-US" dirty="0"/>
              <a:t>Sea travel become preferred method of commerce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4267200" cy="4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27" y="1828800"/>
            <a:ext cx="3368464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Emergence of the Polis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47800"/>
            <a:ext cx="4361688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 Due to geographical isolation city-states (</a:t>
            </a:r>
            <a:r>
              <a:rPr lang="en-US" b="1" dirty="0"/>
              <a:t>polis</a:t>
            </a:r>
            <a:r>
              <a:rPr lang="en-US" dirty="0"/>
              <a:t>) developed in Greece, as opposed to a single centralized empire</a:t>
            </a:r>
          </a:p>
          <a:p>
            <a:pPr lvl="1"/>
            <a:r>
              <a:rPr lang="en-US" dirty="0"/>
              <a:t>Often shared many similarities</a:t>
            </a:r>
          </a:p>
          <a:p>
            <a:pPr lvl="2"/>
            <a:r>
              <a:rPr lang="en-US" dirty="0"/>
              <a:t>Ex. Basic religious tenets</a:t>
            </a:r>
          </a:p>
          <a:p>
            <a:pPr lvl="2"/>
            <a:r>
              <a:rPr lang="en-US" dirty="0"/>
              <a:t>Ex. Patriarchal social structures</a:t>
            </a:r>
          </a:p>
          <a:p>
            <a:pPr lvl="1"/>
            <a:r>
              <a:rPr lang="en-US" dirty="0"/>
              <a:t>Could also differ in terms of cultural, political, economic traits</a:t>
            </a:r>
          </a:p>
          <a:p>
            <a:pPr lvl="2"/>
            <a:r>
              <a:rPr lang="en-US" dirty="0"/>
              <a:t>Ex. Athens vs. Sparta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828800"/>
            <a:ext cx="3375391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27" y="1835727"/>
            <a:ext cx="336846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Persian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1981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Greek city-states often warred with one another, but unified in the 400s B.C.E. when they were attacked by the Persians</a:t>
            </a:r>
          </a:p>
          <a:p>
            <a:r>
              <a:rPr lang="en-US" dirty="0"/>
              <a:t>The Persian Wars</a:t>
            </a:r>
          </a:p>
          <a:p>
            <a:pPr lvl="1"/>
            <a:r>
              <a:rPr lang="en-US" dirty="0"/>
              <a:t>Greeks under the leadership of Athens defeated the Persians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00400"/>
            <a:ext cx="7696200" cy="35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2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Athenian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267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 a result of the Athenians success, Athens, in essence, became the center of the Greek Empire</a:t>
            </a:r>
          </a:p>
          <a:p>
            <a:r>
              <a:rPr lang="en-US" dirty="0"/>
              <a:t>Athens projected military power of its weaker neighbors</a:t>
            </a:r>
          </a:p>
          <a:p>
            <a:pPr lvl="1"/>
            <a:r>
              <a:rPr lang="en-US" b="1" dirty="0"/>
              <a:t>The Hellenic League </a:t>
            </a:r>
            <a:r>
              <a:rPr lang="en-US" dirty="0"/>
              <a:t>(req. tribute payments)</a:t>
            </a:r>
          </a:p>
          <a:p>
            <a:pPr lvl="1"/>
            <a:r>
              <a:rPr lang="en-US" dirty="0"/>
              <a:t>Experienced a golden age of culture &amp; commerce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37855"/>
            <a:ext cx="3352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Golden Age of Athens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029200"/>
            <a:ext cx="7498080" cy="157917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Legal systems (law codes) &amp; bureaucracies were created to control subjects</a:t>
            </a:r>
          </a:p>
          <a:p>
            <a:r>
              <a:rPr lang="en-US" dirty="0"/>
              <a:t>Ex. Athenian </a:t>
            </a:r>
            <a:r>
              <a:rPr lang="en-US" b="1" dirty="0"/>
              <a:t>democracy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69841"/>
            <a:ext cx="5763768" cy="36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Golden Age of Athens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447800"/>
            <a:ext cx="3904488" cy="4800600"/>
          </a:xfrm>
        </p:spPr>
        <p:txBody>
          <a:bodyPr>
            <a:normAutofit fontScale="92500"/>
          </a:bodyPr>
          <a:lstStyle/>
          <a:p>
            <a:r>
              <a:rPr lang="en-US" dirty="0"/>
              <a:t>Trade was promoted and currency was issued</a:t>
            </a:r>
          </a:p>
          <a:p>
            <a:r>
              <a:rPr lang="en-US" dirty="0"/>
              <a:t>Patriarchal social structures included classes such as slaves, artisans, merchants, elites,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2857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Golden Age of Athens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Forms of artistic expression were developed that later influenced neighboring regions in later time periods</a:t>
            </a:r>
          </a:p>
          <a:p>
            <a:r>
              <a:rPr lang="en-US" dirty="0"/>
              <a:t>Ex. Greek plays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14800"/>
            <a:ext cx="7848600" cy="259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Golden Age of Athens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3962400" cy="4800600"/>
          </a:xfrm>
        </p:spPr>
        <p:txBody>
          <a:bodyPr>
            <a:normAutofit/>
          </a:bodyPr>
          <a:lstStyle/>
          <a:p>
            <a:r>
              <a:rPr lang="en-US" dirty="0"/>
              <a:t>Distinctive architectural styles were developed</a:t>
            </a:r>
          </a:p>
          <a:p>
            <a:pPr lvl="1"/>
            <a:r>
              <a:rPr lang="en-US" dirty="0"/>
              <a:t>Marble or limestone</a:t>
            </a:r>
          </a:p>
          <a:p>
            <a:pPr lvl="1"/>
            <a:r>
              <a:rPr lang="en-US" dirty="0"/>
              <a:t>Decorated frieze</a:t>
            </a:r>
          </a:p>
          <a:p>
            <a:pPr lvl="1"/>
            <a:r>
              <a:rPr lang="en-US" dirty="0"/>
              <a:t>Columns supported by base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51709"/>
            <a:ext cx="3333750" cy="46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6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1354</TotalTime>
  <Words>402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Gill Sans MT</vt:lpstr>
      <vt:lpstr>Verdana</vt:lpstr>
      <vt:lpstr>Wingdings 2</vt:lpstr>
      <vt:lpstr>Solstice</vt:lpstr>
      <vt:lpstr>The Greek City-States</vt:lpstr>
      <vt:lpstr>The Rise of the Greeks</vt:lpstr>
      <vt:lpstr>The Emergence of the Polis</vt:lpstr>
      <vt:lpstr>The Persian Wars</vt:lpstr>
      <vt:lpstr>The Athenian Empire</vt:lpstr>
      <vt:lpstr>The Golden Age of Athens</vt:lpstr>
      <vt:lpstr>The Golden Age of Athens</vt:lpstr>
      <vt:lpstr>The Golden Age of Athens</vt:lpstr>
      <vt:lpstr>The Golden Age of Athens</vt:lpstr>
      <vt:lpstr>PowerPoint Presentation</vt:lpstr>
      <vt:lpstr>PowerPoint Presentation</vt:lpstr>
      <vt:lpstr>The Golden Age of Athens</vt:lpstr>
      <vt:lpstr>The Fall of the Greeks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Achaemenid Empire</dc:title>
  <dc:creator>Frederick W. Benschine</dc:creator>
  <cp:lastModifiedBy>McKee, Kristy V</cp:lastModifiedBy>
  <cp:revision>25</cp:revision>
  <dcterms:created xsi:type="dcterms:W3CDTF">2011-07-19T00:25:47Z</dcterms:created>
  <dcterms:modified xsi:type="dcterms:W3CDTF">2017-09-11T13:01:11Z</dcterms:modified>
</cp:coreProperties>
</file>