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60" y="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93EF-9CC5-4FEE-9D96-4D321B1CC8C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226FD-0E03-4DBC-A915-E2A6214BD7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 flipH="1">
            <a:off x="2514600" y="4953000"/>
            <a:ext cx="10668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867400" y="4800600"/>
            <a:ext cx="12954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724400" y="51816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172200" y="3429000"/>
            <a:ext cx="1676400" cy="990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</p:cNvCxnSpPr>
          <p:nvPr/>
        </p:nvCxnSpPr>
        <p:spPr>
          <a:xfrm>
            <a:off x="1638300" y="3962400"/>
            <a:ext cx="1638300" cy="381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24400" y="3429000"/>
            <a:ext cx="0" cy="6858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3400" y="1524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Footlight MT Light" panose="0204060206030A020304" pitchFamily="18" charset="0"/>
              </a:rPr>
              <a:t>The Decline of Feudalism:  The Disasters of the Late Middle Ages</a:t>
            </a:r>
            <a:endParaRPr lang="en-US" sz="2000" b="1" dirty="0">
              <a:latin typeface="Footlight MT Light" panose="0204060206030A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2667000" cy="3429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533400"/>
            <a:ext cx="2819400" cy="289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533400"/>
            <a:ext cx="2667000" cy="335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00400" y="3581400"/>
            <a:ext cx="3048000" cy="1676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5638800"/>
            <a:ext cx="2743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5638800"/>
            <a:ext cx="2743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48400" y="5638800"/>
            <a:ext cx="2743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81000" y="533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Tw Cen MT Condensed Extra Bold" pitchFamily="34" charset="0"/>
              </a:rPr>
              <a:t>The Church Scandal (The Schism)</a:t>
            </a:r>
            <a:endParaRPr lang="en-US" sz="1400" u="sng" dirty="0">
              <a:latin typeface="Tw Cen MT Condensed Extra Bol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52800" y="533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Tw Cen MT Condensed Extra Bold" pitchFamily="34" charset="0"/>
              </a:rPr>
              <a:t>The Hundred Years War</a:t>
            </a:r>
            <a:endParaRPr lang="en-US" sz="1400" u="sng" dirty="0">
              <a:latin typeface="Tw Cen MT Condensed Extra Bold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96000" y="533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Tw Cen MT Condensed Extra Bold" pitchFamily="34" charset="0"/>
              </a:rPr>
              <a:t>The Black Death:</a:t>
            </a:r>
            <a:endParaRPr lang="en-US" sz="1400" u="sng" dirty="0">
              <a:latin typeface="Tw Cen MT Condensed Extra Bold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9000" y="3657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w Cen MT Condensed Extra Bold" pitchFamily="34" charset="0"/>
              </a:rPr>
              <a:t>Challenges to the</a:t>
            </a:r>
          </a:p>
          <a:p>
            <a:pPr algn="ctr"/>
            <a:r>
              <a:rPr lang="en-US" sz="2000" dirty="0" smtClean="0">
                <a:latin typeface="Tw Cen MT Condensed Extra Bold" pitchFamily="34" charset="0"/>
              </a:rPr>
              <a:t>STATUS QUO</a:t>
            </a:r>
            <a:endParaRPr lang="en-US" sz="2000" dirty="0">
              <a:latin typeface="Tw Cen MT Condensed Extra Bold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7200" y="56388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Tw Cen MT Condensed Extra Bold" pitchFamily="34" charset="0"/>
              </a:rPr>
              <a:t>Effects of </a:t>
            </a:r>
            <a:r>
              <a:rPr lang="en-US" sz="1400" u="sng" dirty="0">
                <a:latin typeface="Tw Cen MT Condensed Extra Bold" pitchFamily="34" charset="0"/>
              </a:rPr>
              <a:t>T</a:t>
            </a:r>
            <a:r>
              <a:rPr lang="en-US" sz="1400" u="sng" dirty="0" smtClean="0">
                <a:latin typeface="Tw Cen MT Condensed Extra Bold" pitchFamily="34" charset="0"/>
              </a:rPr>
              <a:t>he Schism:</a:t>
            </a:r>
            <a:endParaRPr lang="en-US" sz="1400" u="sng" dirty="0">
              <a:latin typeface="Tw Cen MT Condensed Extra Bol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05200" y="56388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Tw Cen MT Condensed Extra Bold" pitchFamily="34" charset="0"/>
              </a:rPr>
              <a:t>Effects of the Hundred Years War:</a:t>
            </a:r>
            <a:endParaRPr lang="en-US" sz="1400" u="sng" dirty="0">
              <a:latin typeface="Tw Cen MT Condensed Extra Bold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56388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Tw Cen MT Condensed Extra Bold" pitchFamily="34" charset="0"/>
              </a:rPr>
              <a:t>Effects of the Black Death:</a:t>
            </a:r>
            <a:endParaRPr lang="en-US" sz="1400" u="sng" dirty="0">
              <a:latin typeface="Tw Cen MT Condensed Extra Bol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" y="838200"/>
            <a:ext cx="259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Following a </a:t>
            </a:r>
            <a:r>
              <a:rPr lang="en-US" sz="1400" dirty="0" smtClean="0">
                <a:solidFill>
                  <a:srgbClr val="FF0000"/>
                </a:solidFill>
              </a:rPr>
              <a:t>conflict</a:t>
            </a:r>
            <a:r>
              <a:rPr lang="en-US" sz="1400" dirty="0" smtClean="0"/>
              <a:t> between the French king &amp; the Pope, a </a:t>
            </a:r>
            <a:r>
              <a:rPr lang="en-US" sz="1400" dirty="0" smtClean="0">
                <a:solidFill>
                  <a:srgbClr val="FF0000"/>
                </a:solidFill>
              </a:rPr>
              <a:t>French archbishop was chosen to be Pope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Pope Clement V </a:t>
            </a:r>
            <a:r>
              <a:rPr lang="en-US" sz="1400" dirty="0" smtClean="0">
                <a:solidFill>
                  <a:srgbClr val="FF0000"/>
                </a:solidFill>
              </a:rPr>
              <a:t>moved the papacy to Avignon, France</a:t>
            </a:r>
            <a:r>
              <a:rPr lang="en-US" sz="1400" dirty="0" smtClean="0"/>
              <a:t> where it remained for over 70 years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In 1377 </a:t>
            </a:r>
            <a:r>
              <a:rPr lang="en-US" sz="1400" dirty="0" smtClean="0">
                <a:solidFill>
                  <a:srgbClr val="FF0000"/>
                </a:solidFill>
              </a:rPr>
              <a:t>TWO popes</a:t>
            </a:r>
            <a:r>
              <a:rPr lang="en-US" sz="1400" dirty="0" smtClean="0"/>
              <a:t> were elected - one French and one Italian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N</a:t>
            </a:r>
            <a:r>
              <a:rPr lang="en-US" sz="1400" dirty="0" smtClean="0">
                <a:solidFill>
                  <a:srgbClr val="FF0000"/>
                </a:solidFill>
              </a:rPr>
              <a:t>either would resign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L</a:t>
            </a:r>
            <a:r>
              <a:rPr lang="en-US" sz="1400" dirty="0" smtClean="0"/>
              <a:t>asted until 1417 when a church council finally decided on one pope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" y="58674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People felt that many of the clergy were more concerned with </a:t>
            </a:r>
            <a:r>
              <a:rPr lang="en-US" sz="1400" dirty="0" smtClean="0">
                <a:solidFill>
                  <a:srgbClr val="FF0000"/>
                </a:solidFill>
              </a:rPr>
              <a:t>wealth and power</a:t>
            </a:r>
            <a:r>
              <a:rPr lang="en-US" sz="1400" dirty="0" smtClean="0"/>
              <a:t> than anything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3276600" y="838200"/>
            <a:ext cx="2667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Dispute </a:t>
            </a:r>
            <a:r>
              <a:rPr lang="en-US" sz="1400" dirty="0" smtClean="0">
                <a:solidFill>
                  <a:srgbClr val="FF0000"/>
                </a:solidFill>
              </a:rPr>
              <a:t>between English and French over the French throne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English advantage: Long Bow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Joan of Arc – French peasant who had visions/heard voices to drive English from France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France wins, French king Charles VII was crowned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Joan of Arc </a:t>
            </a:r>
            <a:r>
              <a:rPr lang="en-US" sz="1400" dirty="0" smtClean="0"/>
              <a:t>captured  &amp; English turned her over </a:t>
            </a:r>
            <a:r>
              <a:rPr lang="en-US" sz="1400" smtClean="0"/>
              <a:t>to church – </a:t>
            </a:r>
            <a:r>
              <a:rPr lang="en-US" sz="1400" dirty="0" smtClean="0"/>
              <a:t>burned at the stake as a heretic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48400" y="838200"/>
            <a:ext cx="2286000" cy="297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Plague that </a:t>
            </a:r>
            <a:r>
              <a:rPr lang="en-US" sz="1400" dirty="0" smtClean="0">
                <a:solidFill>
                  <a:srgbClr val="FF0000"/>
                </a:solidFill>
              </a:rPr>
              <a:t>wiped out 1/3 to 1/2 of the population of Europe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The plague was initially </a:t>
            </a:r>
            <a:r>
              <a:rPr lang="en-US" sz="1400" dirty="0" smtClean="0">
                <a:solidFill>
                  <a:srgbClr val="FF0000"/>
                </a:solidFill>
              </a:rPr>
              <a:t>spread by fleas on black rats</a:t>
            </a:r>
            <a:r>
              <a:rPr lang="en-US" sz="1400" dirty="0" smtClean="0"/>
              <a:t> that came to Italy on trade ships (not known until 20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century)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People thought it was punishment for sins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Population declined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Less trade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Serfs left manors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29000" y="58674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Nationalism!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King </a:t>
            </a:r>
            <a:r>
              <a:rPr lang="en-US" sz="1400" dirty="0" smtClean="0"/>
              <a:t>recognized as </a:t>
            </a:r>
            <a:r>
              <a:rPr lang="en-US" sz="1400" dirty="0" smtClean="0">
                <a:solidFill>
                  <a:srgbClr val="FF0000"/>
                </a:solidFill>
              </a:rPr>
              <a:t>more powerful </a:t>
            </a:r>
            <a:r>
              <a:rPr lang="en-US" sz="1400" dirty="0" smtClean="0"/>
              <a:t>than feudal lord or church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3429000" y="4191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Overall, the 3 disasters of the 14th century caused people to </a:t>
            </a:r>
            <a:r>
              <a:rPr lang="en-US" sz="1600" dirty="0" smtClean="0">
                <a:solidFill>
                  <a:srgbClr val="FF0000"/>
                </a:solidFill>
              </a:rPr>
              <a:t>question traditions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6324600" y="58674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Serfdom ended</a:t>
            </a:r>
            <a:r>
              <a:rPr lang="en-US" sz="1400" dirty="0" smtClean="0"/>
              <a:t> because labor was in such demand after the plague; </a:t>
            </a:r>
            <a:r>
              <a:rPr lang="en-US" sz="1400" dirty="0" smtClean="0">
                <a:solidFill>
                  <a:srgbClr val="FF0000"/>
                </a:solidFill>
              </a:rPr>
              <a:t>People lost faith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60" name="Picture 59" descr="c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20495">
            <a:off x="5488992" y="400107"/>
            <a:ext cx="815476" cy="705452"/>
          </a:xfrm>
          <a:prstGeom prst="rect">
            <a:avLst/>
          </a:prstGeom>
        </p:spPr>
      </p:pic>
      <p:pic>
        <p:nvPicPr>
          <p:cNvPr id="66" name="Picture 65" descr="faq_256.png"/>
          <p:cNvPicPr>
            <a:picLocks noChangeAspect="1"/>
          </p:cNvPicPr>
          <p:nvPr/>
        </p:nvPicPr>
        <p:blipFill>
          <a:blip r:embed="rId3" cstate="print"/>
          <a:srcRect l="7143" b="14286"/>
          <a:stretch>
            <a:fillRect/>
          </a:stretch>
        </p:blipFill>
        <p:spPr>
          <a:xfrm>
            <a:off x="5486400" y="3886200"/>
            <a:ext cx="990600" cy="914400"/>
          </a:xfrm>
          <a:prstGeom prst="rect">
            <a:avLst/>
          </a:prstGeom>
        </p:spPr>
      </p:pic>
      <p:pic>
        <p:nvPicPr>
          <p:cNvPr id="62" name="Picture 61" descr="220px-Coa_Illustration_Cross_Papal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28600"/>
            <a:ext cx="533400" cy="865564"/>
          </a:xfrm>
          <a:prstGeom prst="rect">
            <a:avLst/>
          </a:prstGeom>
        </p:spPr>
      </p:pic>
      <p:pic>
        <p:nvPicPr>
          <p:cNvPr id="63" name="Picture 62" descr="220px-Coa_Illustration_Cross_Papal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3352800"/>
            <a:ext cx="516537" cy="838200"/>
          </a:xfrm>
          <a:prstGeom prst="rect">
            <a:avLst/>
          </a:prstGeom>
        </p:spPr>
      </p:pic>
      <p:pic>
        <p:nvPicPr>
          <p:cNvPr id="64" name="Picture 63" descr="tribut_Pirate_Sku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0" y="3276600"/>
            <a:ext cx="1256701" cy="900112"/>
          </a:xfrm>
          <a:prstGeom prst="rect">
            <a:avLst/>
          </a:prstGeom>
        </p:spPr>
      </p:pic>
      <p:pic>
        <p:nvPicPr>
          <p:cNvPr id="11266" name="Picture 2" descr="http://www.deviantart.com/download/167632436/Plague_Rat_by_Scaramouche_Fandan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05520" y="457200"/>
            <a:ext cx="93848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77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770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0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2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9" grpId="0"/>
      <p:bldP spid="41" grpId="0"/>
      <p:bldP spid="42" grpId="0"/>
      <p:bldP spid="43" grpId="0"/>
      <p:bldP spid="44" grpId="0"/>
      <p:bldP spid="45" grpId="0"/>
      <p:bldP spid="47" grpId="0"/>
      <p:bldP spid="57" grpId="0"/>
      <p:bldP spid="5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277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Windows User</cp:lastModifiedBy>
  <cp:revision>32</cp:revision>
  <dcterms:created xsi:type="dcterms:W3CDTF">2012-11-11T22:38:39Z</dcterms:created>
  <dcterms:modified xsi:type="dcterms:W3CDTF">2013-11-06T19:02:39Z</dcterms:modified>
</cp:coreProperties>
</file>