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8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542A-6309-4C74-9E0F-293E8AA461C8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0A4E-0E3E-4009-98C8-69BCAA077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148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542A-6309-4C74-9E0F-293E8AA461C8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0A4E-0E3E-4009-98C8-69BCAA077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473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542A-6309-4C74-9E0F-293E8AA461C8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0A4E-0E3E-4009-98C8-69BCAA077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56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542A-6309-4C74-9E0F-293E8AA461C8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0A4E-0E3E-4009-98C8-69BCAA077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531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542A-6309-4C74-9E0F-293E8AA461C8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0A4E-0E3E-4009-98C8-69BCAA077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3571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542A-6309-4C74-9E0F-293E8AA461C8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0A4E-0E3E-4009-98C8-69BCAA077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347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542A-6309-4C74-9E0F-293E8AA461C8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0A4E-0E3E-4009-98C8-69BCAA077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2504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542A-6309-4C74-9E0F-293E8AA461C8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0A4E-0E3E-4009-98C8-69BCAA077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2667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542A-6309-4C74-9E0F-293E8AA461C8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0A4E-0E3E-4009-98C8-69BCAA077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015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542A-6309-4C74-9E0F-293E8AA461C8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0A4E-0E3E-4009-98C8-69BCAA077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2607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1542A-6309-4C74-9E0F-293E8AA461C8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BD0A4E-0E3E-4009-98C8-69BCAA077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59541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61542A-6309-4C74-9E0F-293E8AA461C8}" type="datetimeFigureOut">
              <a:rPr lang="en-US" smtClean="0"/>
              <a:t>10/22/2014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BD0A4E-0E3E-4009-98C8-69BCAA0777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6989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Rectangle 45"/>
          <p:cNvSpPr/>
          <p:nvPr/>
        </p:nvSpPr>
        <p:spPr>
          <a:xfrm>
            <a:off x="110611" y="1209853"/>
            <a:ext cx="3075283" cy="5406260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37885" y="29029"/>
            <a:ext cx="8852535" cy="1143000"/>
          </a:xfrm>
        </p:spPr>
        <p:txBody>
          <a:bodyPr>
            <a:noAutofit/>
          </a:bodyPr>
          <a:lstStyle/>
          <a:p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Medieval Timeline: Western Europe</a:t>
            </a:r>
            <a:endParaRPr 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  <p:cxnSp>
        <p:nvCxnSpPr>
          <p:cNvPr id="9" name="Straight Arrow Connector 8"/>
          <p:cNvCxnSpPr/>
          <p:nvPr/>
        </p:nvCxnSpPr>
        <p:spPr>
          <a:xfrm>
            <a:off x="152400" y="3429000"/>
            <a:ext cx="88392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>
            <a:off x="3213169" y="1524000"/>
            <a:ext cx="38031" cy="441960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416583" y="1524000"/>
            <a:ext cx="0" cy="4267200"/>
          </a:xfrm>
          <a:prstGeom prst="line">
            <a:avLst/>
          </a:prstGeom>
          <a:ln w="38100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066800" y="1538514"/>
            <a:ext cx="103887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D’s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587920" y="1523999"/>
            <a:ext cx="9875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C’s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04800" y="3042307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Early Middle Ages (Dark)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500396" y="3042307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 Middle Ages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391183" y="3059668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Late Middle Ages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 rot="19485635">
            <a:off x="56243" y="2801242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500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19485635">
            <a:off x="2766899" y="2876045"/>
            <a:ext cx="837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1000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 rot="19485635">
            <a:off x="5972187" y="2851751"/>
            <a:ext cx="837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1350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 rot="19485635">
            <a:off x="8572605" y="2801242"/>
            <a:ext cx="837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1500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37886" y="3624390"/>
            <a:ext cx="13335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/>
              <a:t>D</a:t>
            </a:r>
            <a:r>
              <a:rPr lang="en-US" dirty="0" smtClean="0"/>
              <a:t>isorder</a:t>
            </a:r>
          </a:p>
          <a:p>
            <a:r>
              <a:rPr lang="en-US" u="sng" dirty="0" smtClean="0"/>
              <a:t>D</a:t>
            </a:r>
            <a:r>
              <a:rPr lang="en-US" dirty="0" smtClean="0"/>
              <a:t>espair</a:t>
            </a:r>
          </a:p>
          <a:p>
            <a:r>
              <a:rPr lang="en-US" u="sng" dirty="0" smtClean="0"/>
              <a:t>D</a:t>
            </a:r>
            <a:r>
              <a:rPr lang="en-US" dirty="0" smtClean="0"/>
              <a:t>epression</a:t>
            </a:r>
          </a:p>
          <a:p>
            <a:r>
              <a:rPr lang="en-US" u="sng" dirty="0" smtClean="0"/>
              <a:t>D</a:t>
            </a:r>
            <a:r>
              <a:rPr lang="en-US" dirty="0" smtClean="0"/>
              <a:t>isunity</a:t>
            </a:r>
          </a:p>
          <a:p>
            <a:r>
              <a:rPr lang="en-US" u="sng" dirty="0" smtClean="0"/>
              <a:t>D</a:t>
            </a:r>
            <a:r>
              <a:rPr lang="en-US" dirty="0" smtClean="0"/>
              <a:t>isloyalty</a:t>
            </a:r>
          </a:p>
          <a:p>
            <a:r>
              <a:rPr lang="en-US" u="sng" dirty="0" smtClean="0"/>
              <a:t>D</a:t>
            </a:r>
            <a:r>
              <a:rPr lang="en-US" dirty="0" smtClean="0"/>
              <a:t>eath</a:t>
            </a:r>
          </a:p>
          <a:p>
            <a:r>
              <a:rPr lang="en-US" u="sng" dirty="0" smtClean="0"/>
              <a:t>D</a:t>
            </a:r>
            <a:r>
              <a:rPr lang="en-US" dirty="0" smtClean="0"/>
              <a:t>umb</a:t>
            </a:r>
          </a:p>
          <a:p>
            <a:r>
              <a:rPr lang="en-US" u="sng" dirty="0" smtClean="0"/>
              <a:t>D</a:t>
            </a:r>
            <a:r>
              <a:rPr lang="en-US" dirty="0" smtClean="0"/>
              <a:t>ecay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187510" y="3453295"/>
            <a:ext cx="2363682" cy="230832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r>
              <a:rPr lang="en-US" u="sng" dirty="0" smtClean="0"/>
              <a:t>C</a:t>
            </a:r>
            <a:r>
              <a:rPr lang="en-US" dirty="0" smtClean="0"/>
              <a:t>ommerce</a:t>
            </a:r>
          </a:p>
          <a:p>
            <a:r>
              <a:rPr lang="en-US" u="sng" dirty="0" smtClean="0"/>
              <a:t>C</a:t>
            </a:r>
            <a:r>
              <a:rPr lang="en-US" dirty="0" smtClean="0"/>
              <a:t>ities</a:t>
            </a:r>
          </a:p>
          <a:p>
            <a:r>
              <a:rPr lang="en-US" u="sng" dirty="0" smtClean="0"/>
              <a:t>C</a:t>
            </a:r>
            <a:r>
              <a:rPr lang="en-US" dirty="0" smtClean="0"/>
              <a:t>rown</a:t>
            </a:r>
          </a:p>
          <a:p>
            <a:r>
              <a:rPr lang="en-US" u="sng" dirty="0" smtClean="0"/>
              <a:t>C</a:t>
            </a:r>
            <a:r>
              <a:rPr lang="en-US" dirty="0" smtClean="0"/>
              <a:t>astles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u="sng" dirty="0" smtClean="0"/>
              <a:t>C</a:t>
            </a:r>
            <a:r>
              <a:rPr lang="en-US" dirty="0" smtClean="0"/>
              <a:t>hurch</a:t>
            </a:r>
          </a:p>
          <a:p>
            <a:r>
              <a:rPr lang="en-US" u="sng" dirty="0" smtClean="0"/>
              <a:t>C</a:t>
            </a:r>
            <a:r>
              <a:rPr lang="en-US" dirty="0" smtClean="0"/>
              <a:t>rusades</a:t>
            </a:r>
          </a:p>
          <a:p>
            <a:r>
              <a:rPr lang="en-US" u="sng" dirty="0" smtClean="0"/>
              <a:t>C</a:t>
            </a:r>
            <a:r>
              <a:rPr lang="en-US" dirty="0" smtClean="0"/>
              <a:t>ulture</a:t>
            </a:r>
          </a:p>
          <a:p>
            <a:r>
              <a:rPr lang="en-US" u="sng" dirty="0" smtClean="0"/>
              <a:t>C</a:t>
            </a:r>
            <a:r>
              <a:rPr lang="en-US" dirty="0" smtClean="0"/>
              <a:t>athedrals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6551192" y="5009269"/>
            <a:ext cx="25750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dirty="0" smtClean="0"/>
              <a:t>Black Death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Hundred Years War</a:t>
            </a:r>
          </a:p>
          <a:p>
            <a:pPr marL="342900" indent="-342900">
              <a:buFont typeface="+mj-lt"/>
              <a:buAutoNum type="arabicPeriod"/>
            </a:pPr>
            <a:r>
              <a:rPr lang="en-US" dirty="0" smtClean="0"/>
              <a:t>The Great Schism in Church (2 Popes!)</a:t>
            </a:r>
          </a:p>
        </p:txBody>
      </p:sp>
      <p:sp>
        <p:nvSpPr>
          <p:cNvPr id="29" name="Cloud 28"/>
          <p:cNvSpPr/>
          <p:nvPr/>
        </p:nvSpPr>
        <p:spPr>
          <a:xfrm>
            <a:off x="2103800" y="4175621"/>
            <a:ext cx="2005282" cy="1244600"/>
          </a:xfrm>
          <a:prstGeom prst="cloud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Trebuchet MS" pitchFamily="34" charset="0"/>
                <a:cs typeface="Aharoni" pitchFamily="2" charset="-79"/>
              </a:rPr>
              <a:t>RELIGION</a:t>
            </a:r>
            <a:endParaRPr lang="en-US" sz="2000" dirty="0">
              <a:latin typeface="Trebuchet MS" pitchFamily="34" charset="0"/>
              <a:cs typeface="Aharoni" pitchFamily="2" charset="-79"/>
            </a:endParaRPr>
          </a:p>
        </p:txBody>
      </p:sp>
      <p:sp>
        <p:nvSpPr>
          <p:cNvPr id="33" name="Cloud 32"/>
          <p:cNvSpPr/>
          <p:nvPr/>
        </p:nvSpPr>
        <p:spPr>
          <a:xfrm>
            <a:off x="811893" y="5383626"/>
            <a:ext cx="1968779" cy="1232487"/>
          </a:xfrm>
          <a:prstGeom prst="cloud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rebuchet MS" pitchFamily="34" charset="0"/>
                <a:cs typeface="Aharoni" pitchFamily="2" charset="-79"/>
              </a:rPr>
              <a:t>Rise of Feudalism</a:t>
            </a:r>
            <a:endParaRPr lang="en-US" dirty="0">
              <a:latin typeface="Trebuchet MS" pitchFamily="34" charset="0"/>
              <a:cs typeface="Aharoni" pitchFamily="2" charset="-79"/>
            </a:endParaRPr>
          </a:p>
        </p:txBody>
      </p:sp>
      <p:sp>
        <p:nvSpPr>
          <p:cNvPr id="34" name="Cloud 33"/>
          <p:cNvSpPr/>
          <p:nvPr/>
        </p:nvSpPr>
        <p:spPr>
          <a:xfrm>
            <a:off x="4198617" y="5009269"/>
            <a:ext cx="1968779" cy="1232487"/>
          </a:xfrm>
          <a:prstGeom prst="cloud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rebuchet MS" pitchFamily="34" charset="0"/>
                <a:cs typeface="Aharoni" pitchFamily="2" charset="-79"/>
              </a:rPr>
              <a:t>Decline of Feudalism</a:t>
            </a:r>
            <a:endParaRPr lang="en-US" dirty="0">
              <a:latin typeface="Trebuchet MS" pitchFamily="34" charset="0"/>
              <a:cs typeface="Aharoni" pitchFamily="2" charset="-79"/>
            </a:endParaRPr>
          </a:p>
        </p:txBody>
      </p:sp>
      <p:sp>
        <p:nvSpPr>
          <p:cNvPr id="35" name="Cloud 34"/>
          <p:cNvSpPr/>
          <p:nvPr/>
        </p:nvSpPr>
        <p:spPr>
          <a:xfrm>
            <a:off x="6740293" y="3830088"/>
            <a:ext cx="1968779" cy="1232487"/>
          </a:xfrm>
          <a:prstGeom prst="cloud">
            <a:avLst/>
          </a:prstGeom>
          <a:solidFill>
            <a:schemeClr val="bg1"/>
          </a:solidFill>
          <a:ln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  <a:latin typeface="Trebuchet MS" pitchFamily="34" charset="0"/>
                <a:cs typeface="Aharoni" pitchFamily="2" charset="-79"/>
              </a:rPr>
              <a:t>3 Disasters</a:t>
            </a:r>
            <a:endParaRPr lang="en-US" dirty="0">
              <a:latin typeface="Trebuchet MS" pitchFamily="34" charset="0"/>
              <a:cs typeface="Aharoni" pitchFamily="2" charset="-79"/>
            </a:endParaRPr>
          </a:p>
        </p:txBody>
      </p:sp>
      <p:pic>
        <p:nvPicPr>
          <p:cNvPr id="37" name="Picture 3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07383" y="1209853"/>
            <a:ext cx="654552" cy="2243442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586" y="3471307"/>
            <a:ext cx="352442" cy="717563"/>
          </a:xfrm>
          <a:prstGeom prst="rect">
            <a:avLst/>
          </a:prstGeom>
        </p:spPr>
      </p:pic>
      <p:sp>
        <p:nvSpPr>
          <p:cNvPr id="39" name="TextBox 38"/>
          <p:cNvSpPr txBox="1"/>
          <p:nvPr/>
        </p:nvSpPr>
        <p:spPr>
          <a:xfrm rot="19485635">
            <a:off x="8122661" y="2790355"/>
            <a:ext cx="8379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1453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8382000" y="3255543"/>
            <a:ext cx="0" cy="245898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1580165" y="3804501"/>
            <a:ext cx="15088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Charlemagne</a:t>
            </a:r>
            <a:endParaRPr lang="en-US" dirty="0"/>
          </a:p>
        </p:txBody>
      </p:sp>
      <p:pic>
        <p:nvPicPr>
          <p:cNvPr id="44" name="Picture 4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5605" y="990600"/>
            <a:ext cx="887795" cy="768013"/>
          </a:xfrm>
          <a:prstGeom prst="rect">
            <a:avLst/>
          </a:prstGeom>
        </p:spPr>
      </p:pic>
      <p:sp>
        <p:nvSpPr>
          <p:cNvPr id="45" name="TextBox 44"/>
          <p:cNvSpPr txBox="1"/>
          <p:nvPr/>
        </p:nvSpPr>
        <p:spPr>
          <a:xfrm>
            <a:off x="7391400" y="3501442"/>
            <a:ext cx="17916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Fall of Constantinople</a:t>
            </a:r>
            <a:endParaRPr lang="en-US" sz="1400" dirty="0"/>
          </a:p>
        </p:txBody>
      </p:sp>
      <p:pic>
        <p:nvPicPr>
          <p:cNvPr id="48" name="Picture 4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92891" y="4607457"/>
            <a:ext cx="762388" cy="734434"/>
          </a:xfrm>
          <a:prstGeom prst="rect">
            <a:avLst/>
          </a:prstGeom>
        </p:spPr>
      </p:pic>
      <p:sp>
        <p:nvSpPr>
          <p:cNvPr id="31" name="Rectangle 30"/>
          <p:cNvSpPr/>
          <p:nvPr/>
        </p:nvSpPr>
        <p:spPr>
          <a:xfrm>
            <a:off x="7609346" y="1510804"/>
            <a:ext cx="53572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3</a:t>
            </a:r>
            <a:endParaRPr lang="en-US" sz="5400" b="1" cap="none" spc="0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6085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2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5" dur="500" fill="hold"/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2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2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2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5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2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>
                      <p:stCondLst>
                        <p:cond delay="indefinite"/>
                      </p:stCondLst>
                      <p:childTnLst>
                        <p:par>
                          <p:cTn id="158" fill="hold">
                            <p:stCondLst>
                              <p:cond delay="0"/>
                            </p:stCondLst>
                            <p:childTnLst>
                              <p:par>
                                <p:cTn id="15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1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0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8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8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8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4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5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6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1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7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8" dur="5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3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4" dur="500" fill="hold"/>
                                        <p:tgtEl>
                                          <p:spTgt spid="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9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0" dur="500" fill="hold"/>
                                        <p:tgtEl>
                                          <p:spTgt spid="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1" fill="hold">
                      <p:stCondLst>
                        <p:cond delay="indefinite"/>
                      </p:stCondLst>
                      <p:childTnLst>
                        <p:par>
                          <p:cTn id="222" fill="hold">
                            <p:stCondLst>
                              <p:cond delay="0"/>
                            </p:stCondLst>
                            <p:childTnLst>
                              <p:par>
                                <p:cTn id="223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5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6" dur="500" fill="hold"/>
                                        <p:tgtEl>
                                          <p:spTgt spid="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7" fill="hold">
                      <p:stCondLst>
                        <p:cond delay="indefinite"/>
                      </p:stCondLst>
                      <p:childTnLst>
                        <p:par>
                          <p:cTn id="228" fill="hold">
                            <p:stCondLst>
                              <p:cond delay="0"/>
                            </p:stCondLst>
                            <p:childTnLst>
                              <p:par>
                                <p:cTn id="229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1" dur="500" fill="hold"/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2" dur="500" fill="hold"/>
                                        <p:tgtEl>
                                          <p:spTgt spid="2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7" dur="500" fill="hold"/>
                                        <p:tgtEl>
                                          <p:spTgt spid="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8" dur="500" fill="hold"/>
                                        <p:tgtEl>
                                          <p:spTgt spid="2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9" fill="hold">
                      <p:stCondLst>
                        <p:cond delay="indefinite"/>
                      </p:stCondLst>
                      <p:childTnLst>
                        <p:par>
                          <p:cTn id="240" fill="hold">
                            <p:stCondLst>
                              <p:cond delay="0"/>
                            </p:stCondLst>
                            <p:childTnLst>
                              <p:par>
                                <p:cTn id="241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3" dur="500" fill="hold"/>
                                        <p:tgtEl>
                                          <p:spTgt spid="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4" dur="500" fill="hold"/>
                                        <p:tgtEl>
                                          <p:spTgt spid="2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5" fill="hold">
                      <p:stCondLst>
                        <p:cond delay="indefinite"/>
                      </p:stCondLst>
                      <p:childTnLst>
                        <p:par>
                          <p:cTn id="246" fill="hold">
                            <p:stCondLst>
                              <p:cond delay="0"/>
                            </p:stCondLst>
                            <p:childTnLst>
                              <p:par>
                                <p:cTn id="247" presetID="2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9" dur="500" fill="hold"/>
                                        <p:tgtEl>
                                          <p:spTgt spid="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0" dur="500" fill="hold"/>
                                        <p:tgtEl>
                                          <p:spTgt spid="2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6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7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8" fill="hold">
                      <p:stCondLst>
                        <p:cond delay="indefinite"/>
                      </p:stCondLst>
                      <p:childTnLst>
                        <p:par>
                          <p:cTn id="259" fill="hold">
                            <p:stCondLst>
                              <p:cond delay="0"/>
                            </p:stCondLst>
                            <p:childTnLst>
                              <p:par>
                                <p:cTn id="26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2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3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8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9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0" fill="hold">
                      <p:stCondLst>
                        <p:cond delay="indefinite"/>
                      </p:stCondLst>
                      <p:childTnLst>
                        <p:par>
                          <p:cTn id="271" fill="hold">
                            <p:stCondLst>
                              <p:cond delay="0"/>
                            </p:stCondLst>
                            <p:childTnLst>
                              <p:par>
                                <p:cTn id="27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4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5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6" fill="hold">
                      <p:stCondLst>
                        <p:cond delay="indefinite"/>
                      </p:stCondLst>
                      <p:childTnLst>
                        <p:par>
                          <p:cTn id="277" fill="hold">
                            <p:stCondLst>
                              <p:cond delay="0"/>
                            </p:stCondLst>
                            <p:childTnLst>
                              <p:par>
                                <p:cTn id="278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0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1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2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3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0" fill="hold">
                      <p:stCondLst>
                        <p:cond delay="indefinite"/>
                      </p:stCondLst>
                      <p:childTnLst>
                        <p:par>
                          <p:cTn id="291" fill="hold">
                            <p:stCondLst>
                              <p:cond delay="0"/>
                            </p:stCondLst>
                            <p:childTnLst>
                              <p:par>
                                <p:cTn id="292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4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5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6" dur="2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>
                      <p:stCondLst>
                        <p:cond delay="indefinite"/>
                      </p:stCondLst>
                      <p:childTnLst>
                        <p:par>
                          <p:cTn id="298" fill="hold">
                            <p:stCondLst>
                              <p:cond delay="0"/>
                            </p:stCondLst>
                            <p:childTnLst>
                              <p:par>
                                <p:cTn id="29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1" dur="10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2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3" dur="1000" fill="hold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8" dur="10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9" dur="1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0" dur="1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1" fill="hold">
                      <p:stCondLst>
                        <p:cond delay="indefinite"/>
                      </p:stCondLst>
                      <p:childTnLst>
                        <p:par>
                          <p:cTn id="312" fill="hold">
                            <p:stCondLst>
                              <p:cond delay="0"/>
                            </p:stCondLst>
                            <p:childTnLst>
                              <p:par>
                                <p:cTn id="31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5" dur="1000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6" dur="10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7" dur="10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" grpId="0" animBg="1"/>
      <p:bldP spid="4" grpId="0"/>
      <p:bldP spid="16" grpId="0"/>
      <p:bldP spid="17" grpId="0"/>
      <p:bldP spid="18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 build="p"/>
      <p:bldP spid="28" grpId="0" build="p"/>
      <p:bldP spid="29" grpId="0" animBg="1"/>
      <p:bldP spid="33" grpId="0" animBg="1"/>
      <p:bldP spid="34" grpId="0" animBg="1"/>
      <p:bldP spid="35" grpId="0" animBg="1"/>
      <p:bldP spid="39" grpId="0"/>
      <p:bldP spid="43" grpId="0"/>
      <p:bldP spid="45" grpId="0"/>
      <p:bldP spid="31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485</TotalTime>
  <Words>68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Medieval Timeline: Western Europe</vt:lpstr>
    </vt:vector>
  </TitlesOfParts>
  <Company>FCSS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Medieval Timeline: Western Europe</dc:title>
  <dc:creator>Windows User</dc:creator>
  <cp:lastModifiedBy>Windows User</cp:lastModifiedBy>
  <cp:revision>19</cp:revision>
  <cp:lastPrinted>2012-10-26T13:18:10Z</cp:lastPrinted>
  <dcterms:created xsi:type="dcterms:W3CDTF">2012-10-26T12:12:27Z</dcterms:created>
  <dcterms:modified xsi:type="dcterms:W3CDTF">2014-10-22T17:40:13Z</dcterms:modified>
</cp:coreProperties>
</file>