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1" r:id="rId3"/>
    <p:sldId id="257" r:id="rId4"/>
    <p:sldId id="258" r:id="rId5"/>
    <p:sldId id="274" r:id="rId6"/>
    <p:sldId id="284" r:id="rId7"/>
    <p:sldId id="282" r:id="rId8"/>
    <p:sldId id="259" r:id="rId9"/>
    <p:sldId id="260" r:id="rId10"/>
    <p:sldId id="286" r:id="rId11"/>
    <p:sldId id="290" r:id="rId12"/>
    <p:sldId id="287" r:id="rId13"/>
    <p:sldId id="267" r:id="rId14"/>
    <p:sldId id="268" r:id="rId15"/>
    <p:sldId id="269" r:id="rId16"/>
    <p:sldId id="270" r:id="rId17"/>
    <p:sldId id="276" r:id="rId18"/>
    <p:sldId id="271" r:id="rId19"/>
    <p:sldId id="288" r:id="rId20"/>
    <p:sldId id="277" r:id="rId21"/>
    <p:sldId id="289" r:id="rId22"/>
    <p:sldId id="272" r:id="rId23"/>
    <p:sldId id="273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06" autoAdjust="0"/>
  </p:normalViewPr>
  <p:slideViewPr>
    <p:cSldViewPr>
      <p:cViewPr varScale="1">
        <p:scale>
          <a:sx n="62" d="100"/>
          <a:sy n="62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C20ACC-4000-44BB-A8C7-6DBD5E1D5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7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E62F1-F9BB-44A7-B99F-923E1255BF5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773F6-7AA3-444A-9D1A-4F54314A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5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Dress simply, aid the community, live in silence…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773F6-7AA3-444A-9D1A-4F54314AA1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Dress simply, aid the community, live in silence…</a:t>
            </a:r>
          </a:p>
          <a:p>
            <a:r>
              <a:rPr lang="en-US" dirty="0" smtClean="0"/>
              <a:t>Provided:</a:t>
            </a:r>
          </a:p>
          <a:p>
            <a:r>
              <a:rPr lang="en-US" dirty="0" smtClean="0"/>
              <a:t>Aid for the sick</a:t>
            </a:r>
          </a:p>
          <a:p>
            <a:r>
              <a:rPr lang="en-US" dirty="0" smtClean="0"/>
              <a:t>Schools for the children</a:t>
            </a:r>
          </a:p>
          <a:p>
            <a:r>
              <a:rPr lang="en-US" dirty="0" smtClean="0"/>
              <a:t>Food for the needy</a:t>
            </a:r>
          </a:p>
          <a:p>
            <a:r>
              <a:rPr lang="en-US" dirty="0" smtClean="0"/>
              <a:t>Guest houses for weary travelers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773F6-7AA3-444A-9D1A-4F54314AA1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Dress simply, aid the community, live in silence…</a:t>
            </a:r>
          </a:p>
          <a:p>
            <a:r>
              <a:rPr lang="en-US" b="1" dirty="0" smtClean="0"/>
              <a:t>Provided: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Aid for the sick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Schools for the children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Food for the needy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Guest houses for weary travelers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773F6-7AA3-444A-9D1A-4F54314AA1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773F6-7AA3-444A-9D1A-4F54314AA1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2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4479-855E-4BE3-85C0-4E498E8B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58DEF-9A41-474F-9BB1-BBE94846E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3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22672-4096-4C02-B7A4-9871EB9F9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6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4EF29-6DA3-40D8-911D-38A24683C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1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A57B-3367-483A-8DEF-73650E57E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9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97D1-CAAC-4821-8EB3-9D75722F2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0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6C3E6-AC0A-4660-9C1B-256EA06AF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AEC7-5D89-48BD-A1CC-EDB0CFFC7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7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CE08-372B-4EE8-8556-2C978E0C4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7E1F-021F-4FD9-BC05-B1C841B3E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7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7168-3593-47E7-9743-E317EC776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790615-0D1D-4187-9206-2D520D3F7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0070509171830_church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34425" cy="6400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Power of the Medieval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525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Monastic Life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4724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(monks)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lived in monastery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Women (nuns)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lived in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convent</a:t>
            </a:r>
          </a:p>
        </p:txBody>
      </p:sp>
      <p:pic>
        <p:nvPicPr>
          <p:cNvPr id="14340" name="Picture 5" descr="EbboGos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533400"/>
            <a:ext cx="3519487" cy="46482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37" y="76200"/>
            <a:ext cx="5257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Monastic Life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Both…</a:t>
            </a:r>
          </a:p>
          <a:p>
            <a:pPr lvl="1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Dress simply</a:t>
            </a:r>
          </a:p>
          <a:p>
            <a:pPr lvl="1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Aid the community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(schools &amp; hospitals)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separate from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the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rest of the world 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Preserve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ancient religious works &amp; ancient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writings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copy books by hand</a:t>
            </a:r>
          </a:p>
        </p:txBody>
      </p:sp>
      <p:pic>
        <p:nvPicPr>
          <p:cNvPr id="5" name="Picture 7" descr="St%20Benedict%20icon%20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590800" cy="406271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6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 descr="EbboGos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3029"/>
            <a:ext cx="3172369" cy="418976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25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Monastic Life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458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Both…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Dress simply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Aid the community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(schools &amp;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hospitals)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separate from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the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rest of the world 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Preserve ancient religious works &amp; ancient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writings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copy books by hand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8262" y="195106"/>
            <a:ext cx="868093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75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Power of the Medieval Church</a:t>
            </a:r>
          </a:p>
        </p:txBody>
      </p:sp>
    </p:spTree>
    <p:extLst>
      <p:ext uri="{BB962C8B-B14F-4D97-AF65-F5344CB8AC3E}">
        <p14:creationId xmlns:p14="http://schemas.microsoft.com/office/powerpoint/2010/main" val="18484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Medieval                           Catholic Church                          was a powerful                    political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force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Helped to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Western Europe during this time period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Canon Law =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law</a:t>
            </a:r>
          </a:p>
        </p:txBody>
      </p:sp>
      <p:pic>
        <p:nvPicPr>
          <p:cNvPr id="18435" name="Picture 5" descr="velazque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333750" cy="3962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Power of the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Power of the Church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83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Disobedience to the Church could lead to </a:t>
            </a:r>
          </a:p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Excommunication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banishment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from Church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(can’t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receive the sacraments,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therefore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can’t go to heaven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!)</a:t>
            </a:r>
          </a:p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Interdict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King’s land (&amp; all the people in it) would be banned from receiving 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sacraments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Power of the Church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 became very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wealthy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from donations of land &amp; money 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Donated by nobles who wanted to ensure their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salvation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 result, nobles                                began to dominate                                    &amp; control the                              Church</a:t>
            </a:r>
          </a:p>
        </p:txBody>
      </p:sp>
      <p:pic>
        <p:nvPicPr>
          <p:cNvPr id="4" name="Picture 7" descr="Money-Print-C10055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931133"/>
            <a:ext cx="3352800" cy="26649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02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During this time monasteries   tried to free                 the Church from the influence of 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nobility</a:t>
            </a:r>
          </a:p>
        </p:txBody>
      </p:sp>
      <p:pic>
        <p:nvPicPr>
          <p:cNvPr id="21507" name="Picture 5" descr="leomin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48100" cy="30527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562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Church Reform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Church Reform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1059: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would no longer be chosen by political leaders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Pope would now be chosen by religious figures only (cardinals)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Heresy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486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Church was very powerful &amp; had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courts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where it tried people for crimes against the Church</a:t>
            </a:r>
          </a:p>
        </p:txBody>
      </p:sp>
      <p:pic>
        <p:nvPicPr>
          <p:cNvPr id="23556" name="Picture 5" descr="177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930525" cy="4876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"/>
            <a:ext cx="3200400" cy="3352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Heresy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839200" cy="2743200"/>
          </a:xfrm>
        </p:spPr>
        <p:txBody>
          <a:bodyPr/>
          <a:lstStyle/>
          <a:p>
            <a:pPr eaLnBrk="1" hangingPunct="1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HERESY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denial of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Church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teachings; one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of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biggest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crimes</a:t>
            </a:r>
          </a:p>
          <a:p>
            <a:pPr eaLnBrk="1" hangingPunct="1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HERETICS: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(people who committed heresy) were excommunicated 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Heresy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considered as bad as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treason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93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5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Role of Religion &amp;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user-461765_11714143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722688" cy="4038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Inquisition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495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set up to prosecute heretics                              in an attempt to outlaw heresy</a:t>
            </a:r>
          </a:p>
          <a:p>
            <a:pPr eaLnBrk="1" hangingPunct="1">
              <a:defRPr/>
            </a:pPr>
            <a:endParaRPr lang="en-US" sz="4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informationliberation.com/files/inquisi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81400" cy="35814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800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Inquisition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86800" cy="50593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People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could be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accused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heresy by their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enemies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they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would be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investigated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the Church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Often, heretics were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tortured so they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would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confess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7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Jewish Community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the Catholic Church grew more powerful, Jews were blamed for ALL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misfortunes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 result, many were attacked &amp; killed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Jewish Community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ANTI-SEMITISM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hatred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Jews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source of anti-Semitism came from flawed interpretations of Christian doctrine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79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Role of Religion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During the Middle                       Ages 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Catholic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Church was the most powerful institution in Western Europe 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Church was the center of most peoples’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lives</a:t>
            </a:r>
          </a:p>
        </p:txBody>
      </p:sp>
      <p:pic>
        <p:nvPicPr>
          <p:cNvPr id="4100" name="Picture 5" descr="cleychurch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228975" cy="24209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Church taught                   that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people were dependent &amp; reliant on God’s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grace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receive grace one must take part in 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sacraments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(church rituals);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without God’s grace/sacraments, can’t go to heaven!</a:t>
            </a:r>
            <a:endParaRPr lang="en-US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3" name="Picture 5" descr="dscf25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381375" cy="25352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Role of Religion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Sacraments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Baptism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                                 Penance,                                   Eucharist,                           Confirmation, Holy Orders,                      Matrimony &amp; Anointing of                                the Sick</a:t>
            </a:r>
          </a:p>
        </p:txBody>
      </p:sp>
      <p:pic>
        <p:nvPicPr>
          <p:cNvPr id="6147" name="Picture 5" descr="bap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276725" cy="33432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248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Role of Religion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38250"/>
            <a:ext cx="7467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 = name for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Church services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 conducted in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Latin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peasants did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not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understand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</a:p>
          <a:p>
            <a:pPr lvl="1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Gave priests lots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of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 people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Why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?</a:t>
            </a:r>
          </a:p>
          <a:p>
            <a:pPr eaLnBrk="1" hangingPunct="1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620000" cy="79248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Power of Mass</a:t>
            </a:r>
          </a:p>
        </p:txBody>
      </p:sp>
      <p:pic>
        <p:nvPicPr>
          <p:cNvPr id="40962" name="Picture 2" descr="http://www.elizabethannedesigns.com/blog/wp-content/uploads/2009/05/smachurc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84" y="947057"/>
            <a:ext cx="3584066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38250"/>
            <a:ext cx="7467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Peasants got their religious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knowledge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from statues, paintings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stained glass windows, etc…</a:t>
            </a:r>
          </a:p>
          <a:p>
            <a:pPr eaLnBrk="1" hangingPunct="1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620000" cy="79248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 Power of Mass</a:t>
            </a:r>
          </a:p>
        </p:txBody>
      </p:sp>
      <p:pic>
        <p:nvPicPr>
          <p:cNvPr id="40964" name="Picture 4" descr="http://www.santagiulia.info/santa_giulia_coro_delle_monache/0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419600" cy="33147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257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     Hierarchy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Pope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Archbishop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Bishop</a:t>
            </a:r>
          </a:p>
          <a:p>
            <a:pPr lvl="1"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Priest</a:t>
            </a:r>
          </a:p>
        </p:txBody>
      </p:sp>
      <p:pic>
        <p:nvPicPr>
          <p:cNvPr id="7171" name="Picture 5" descr="po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152400"/>
            <a:ext cx="5076825" cy="57912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Church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75" y="1371600"/>
            <a:ext cx="86868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Clergy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religious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officials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Includes Churchy hierarchy + monks/nuns who                                 lived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apart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from                                   society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Church Organization</a:t>
            </a:r>
          </a:p>
        </p:txBody>
      </p:sp>
      <p:pic>
        <p:nvPicPr>
          <p:cNvPr id="5" name="Picture 9" descr="nun_henriette_brow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46" y="2895600"/>
            <a:ext cx="3014629" cy="36623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monkton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2378075" cy="2667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597</Words>
  <Application>Microsoft Office PowerPoint</Application>
  <PresentationFormat>On-screen Show (4:3)</PresentationFormat>
  <Paragraphs>99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The Power of the Medieval Church</vt:lpstr>
      <vt:lpstr>The Role of Religion &amp; Organization</vt:lpstr>
      <vt:lpstr>Role of Religion</vt:lpstr>
      <vt:lpstr>Role of Religion</vt:lpstr>
      <vt:lpstr>Role of Religion</vt:lpstr>
      <vt:lpstr>The Power of Mass</vt:lpstr>
      <vt:lpstr>The Power of Mass</vt:lpstr>
      <vt:lpstr>Church Organization</vt:lpstr>
      <vt:lpstr>Church Organization</vt:lpstr>
      <vt:lpstr>Monastic Life</vt:lpstr>
      <vt:lpstr>Monastic Life</vt:lpstr>
      <vt:lpstr>Monastic Life</vt:lpstr>
      <vt:lpstr>Power of the Church</vt:lpstr>
      <vt:lpstr>Power of the Church</vt:lpstr>
      <vt:lpstr>Power of the Church</vt:lpstr>
      <vt:lpstr>Church Reform</vt:lpstr>
      <vt:lpstr>Church Reform</vt:lpstr>
      <vt:lpstr>Heresy</vt:lpstr>
      <vt:lpstr>Heresy</vt:lpstr>
      <vt:lpstr>The Inquisition</vt:lpstr>
      <vt:lpstr>The Inquisition</vt:lpstr>
      <vt:lpstr>The Jewish Community</vt:lpstr>
      <vt:lpstr>The Jewish Community</vt:lpstr>
    </vt:vector>
  </TitlesOfParts>
  <Company>FCBOE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Windows User</cp:lastModifiedBy>
  <cp:revision>45</cp:revision>
  <dcterms:created xsi:type="dcterms:W3CDTF">2007-11-04T16:38:23Z</dcterms:created>
  <dcterms:modified xsi:type="dcterms:W3CDTF">2014-10-29T14:57:48Z</dcterms:modified>
</cp:coreProperties>
</file>