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6" r:id="rId3"/>
    <p:sldId id="267" r:id="rId4"/>
    <p:sldId id="279" r:id="rId5"/>
    <p:sldId id="277" r:id="rId6"/>
    <p:sldId id="272" r:id="rId7"/>
    <p:sldId id="280" r:id="rId8"/>
    <p:sldId id="273" r:id="rId9"/>
    <p:sldId id="275" r:id="rId10"/>
    <p:sldId id="276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1922-7163-4AF3-9DD3-09315A4C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367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2F843-EA51-41AD-9BA1-4CE5E3A2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5092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603E-4DE4-46BD-AD3D-01EC817AA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096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4E72-2198-4A94-B4F9-AB7E7AD0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0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4E3C-6E98-4F21-93EB-830B52CF7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780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BD728-B0F1-477E-9A8A-2527C7D9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2888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3AAA3-1D5D-457E-AF9F-72E1431E3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73290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05A5-EE75-45D0-A8B3-809C20F5C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7449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FC5C0-D4E1-460E-9A84-781E4E072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5716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0D1D8-E46A-43D1-ABBF-957CDE0A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672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1E0-938F-467A-9501-CA60B27AA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3032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940B2185-3A7E-4718-9AAF-E24CE3AD1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700" y="228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8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 English Text MT" pitchFamily="66" charset="0"/>
              </a:rPr>
              <a:t>High Middle Ages:</a:t>
            </a:r>
            <a:endParaRPr lang="en-US" sz="8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Old English Text MT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057400"/>
            <a:ext cx="3200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Changes in Medieval Society: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fornian FB" panose="0207040306080B030204" pitchFamily="18" charset="0"/>
              </a:rPr>
              <a:t>The Rise of Commerce, Cities &amp; Culture</a:t>
            </a:r>
            <a:endParaRPr 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Californian FB" panose="0207040306080B030204" pitchFamily="18" charset="0"/>
            </a:endParaRPr>
          </a:p>
        </p:txBody>
      </p:sp>
      <p:pic>
        <p:nvPicPr>
          <p:cNvPr id="2053" name="Picture 5" descr="http://2.bp.blogspot.com/_Dwl8JecHnvw/TGa4CxWyu0I/AAAAAAAAAAU/ywtU7PX9bfY/s1600/Medieval+T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00200"/>
            <a:ext cx="5543550" cy="37814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Revival of Culture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95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Revival of trade spawns revival of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culture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 and learning 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Universities began as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“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learning guilds”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: 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An association of people organized for the purpose of teaching &amp;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learning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Subjects included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law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, theology, &amp; medicine</a:t>
            </a:r>
          </a:p>
          <a:p>
            <a:pPr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Revival of Culture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Vernacular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: the language of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everyday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speech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Instead of using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Latin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, people began to speak the language that had developed in their own country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Gave each kingdom a separate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identity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Made literature accessible to more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people </a:t>
            </a:r>
          </a:p>
          <a:p>
            <a:pPr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0821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7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Vernacular Writers</a:t>
            </a:r>
            <a:endParaRPr lang="en-US" sz="7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791200" cy="495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Dante Alighieri 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(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13th cent)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Divine Comedy: describes an imaginary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journey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from hell to heaven</a:t>
            </a:r>
          </a:p>
          <a:p>
            <a:pPr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752600"/>
            <a:ext cx="3172946" cy="476808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09188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7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Vernacular Writers</a:t>
            </a:r>
            <a:endParaRPr lang="en-US" sz="7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791200" cy="495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Geoffrey Chaucer (14th cent)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Canterbury Tales: describes a group of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pilgrims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telling tales to entertain each other on the way to a shrine</a:t>
            </a:r>
          </a:p>
          <a:p>
            <a:pPr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048000" cy="38100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9669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cchalsclasses.wikispaces.com/file/view/wiki2.jpg/179205611/wik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79073"/>
            <a:ext cx="4121150" cy="288448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4482" y="0"/>
            <a:ext cx="769620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Changes in Agriculture</a:t>
            </a:r>
            <a:endParaRPr lang="en-US" sz="6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8153"/>
            <a:ext cx="8459788" cy="5185615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Horses used to plow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                        fields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; faster;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                                increases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food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                   production 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&amp; supply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The three-field system: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Plant &amp; sow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fields each year, let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1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field “rest”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Increases food production, which in turn increases the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population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Development of Guilds</a:t>
            </a:r>
            <a:endParaRPr lang="en-US" sz="6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295400"/>
            <a:ext cx="8648700" cy="51816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Guilds: organization of people with the same 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occupation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Include skilled artisans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Set standards for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quality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, wages, prices, working conditions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Provide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security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for members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Supervise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training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for new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             members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Their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wealth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influences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                government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&amp; economy</a:t>
            </a:r>
          </a:p>
          <a:p>
            <a:pPr>
              <a:defRPr/>
            </a:pPr>
            <a:endParaRPr lang="en-US" sz="4000" dirty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46" y="3769659"/>
            <a:ext cx="2404529" cy="293755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7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Development of Guilds</a:t>
            </a:r>
            <a:endParaRPr lang="en-US" sz="7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/>
          <a:lstStyle/>
          <a:p>
            <a:pPr>
              <a:defRPr/>
            </a:pP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Rules of a British Merchant Guild: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</a:t>
            </a: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No one in the city shall buy anything to sell again in the same city unless he is a member of the guild</a:t>
            </a: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If anyone does so and is convicted, the goods he bought must be turned over to the king</a:t>
            </a: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If any guildsman falls into poverty and is not able to work, he shall receive aid from the guild</a:t>
            </a: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No guild member ought to become a business partner with anyone who does not belong to the guild</a:t>
            </a: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anose="02000600000000000000" pitchFamily="2" charset="0"/>
              </a:rPr>
              <a:t>When a guildsman dies, all those who belong to the guild shall attend the service, and guildsmen shall carry the body to place of burial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9220" name="Picture 2" descr="http://www.nature.com/scitable/content/ne0000/ne0000/ne0000/ne0000/3039521/gui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85200" cy="6365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6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Commercial Revolution</a:t>
            </a:r>
            <a:endParaRPr lang="en-US" sz="6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95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Commercial Revolution: changes in business &amp;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trade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Merchants develop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credit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to avoid carrying large sums of money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around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Merchants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take                                                        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out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loans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to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                                            purchase 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goods</a:t>
            </a:r>
          </a:p>
          <a:p>
            <a:pPr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</p:txBody>
      </p:sp>
      <p:pic>
        <p:nvPicPr>
          <p:cNvPr id="5" name="Picture 2" descr="http://2.bp.blogspot.com/-I9w7GVnMXPY/UGm3293pCQI/AAAAAAAAAes/Nl1LkIE1JKM/s1600/medieval+f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4232564" cy="308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6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Commercial Revolution</a:t>
            </a:r>
            <a:endParaRPr lang="en-US" sz="6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Development of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banking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</a:t>
            </a: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Economic changes lead to the growth of 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cities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and jobs</a:t>
            </a:r>
          </a:p>
          <a:p>
            <a:pPr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</p:txBody>
      </p:sp>
      <p:pic>
        <p:nvPicPr>
          <p:cNvPr id="5" name="Picture 2" descr="http://truthfrequencynews.com/wp-content/uploads/2012/04/wsale-banking-br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80199"/>
            <a:ext cx="4706063" cy="291814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9380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7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Growth of Cities/Towns</a:t>
            </a:r>
            <a:endParaRPr lang="en-US" sz="7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64024"/>
            <a:ext cx="8839200" cy="5593976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Between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1000 – 1150, Europe’s population rises to </a:t>
            </a: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40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million</a:t>
            </a:r>
          </a:p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Why?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 lvl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Serfs leaving the </a:t>
            </a:r>
            <a:r>
              <a:rPr lang="en-US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manor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for opportunities</a:t>
            </a:r>
          </a:p>
          <a:p>
            <a:pPr lvl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The revival of                                          </a:t>
            </a:r>
            <a:r>
              <a:rPr lang="en-US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trade</a:t>
            </a:r>
          </a:p>
          <a:p>
            <a:pPr lvl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Strong                                           </a:t>
            </a:r>
            <a:r>
              <a:rPr lang="en-US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monarchies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 to protect</a:t>
            </a:r>
          </a:p>
          <a:p>
            <a:pPr>
              <a:defRPr/>
            </a:pPr>
            <a:endParaRPr lang="en-US" dirty="0" smtClean="0"/>
          </a:p>
        </p:txBody>
      </p:sp>
      <p:pic>
        <p:nvPicPr>
          <p:cNvPr id="4" name="Picture 2" descr="http://sfs.scnu.edu.cn/hhzhang/webcourse2/kcln/img/pics/Medieval-Walled-T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894" y="3886200"/>
            <a:ext cx="4267200" cy="23868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7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Growth of Cities/Towns</a:t>
            </a:r>
            <a:endParaRPr lang="en-US" sz="7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219200"/>
            <a:ext cx="8856662" cy="50292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Towns are uncomfortable: crowded, </a:t>
            </a: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dirty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ooper Black" pitchFamily="18" charset="0"/>
              </a:rPr>
              <a:t>, fire hazards </a:t>
            </a:r>
          </a:p>
          <a:p>
            <a:pPr>
              <a:defRPr/>
            </a:pPr>
            <a:endParaRPr lang="en-US" sz="4400" dirty="0" smtClean="0">
              <a:effectLst>
                <a:outerShdw blurRad="38100" dist="38100" dir="2700000" algn="tl">
                  <a:srgbClr val="FFFFFF"/>
                </a:outerShdw>
              </a:effectLst>
              <a:latin typeface="Cooper Black" pitchFamily="18" charset="0"/>
            </a:endParaRP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  <p:pic>
        <p:nvPicPr>
          <p:cNvPr id="15364" name="Picture 2" descr="http://users.trytel.com/~tristan/towns/images/tint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68" y="2971800"/>
            <a:ext cx="6646863" cy="340844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431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Middle Ages</dc:title>
  <dc:creator>Teacher</dc:creator>
  <cp:lastModifiedBy>Windows User</cp:lastModifiedBy>
  <cp:revision>89</cp:revision>
  <dcterms:created xsi:type="dcterms:W3CDTF">2001-11-26T16:56:56Z</dcterms:created>
  <dcterms:modified xsi:type="dcterms:W3CDTF">2014-11-04T17:59:03Z</dcterms:modified>
</cp:coreProperties>
</file>